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9" r:id="rId2"/>
    <p:sldId id="462" r:id="rId3"/>
    <p:sldId id="470" r:id="rId4"/>
    <p:sldId id="471" r:id="rId5"/>
    <p:sldId id="463" r:id="rId6"/>
    <p:sldId id="464" r:id="rId7"/>
    <p:sldId id="465" r:id="rId8"/>
    <p:sldId id="466" r:id="rId9"/>
    <p:sldId id="467" r:id="rId10"/>
    <p:sldId id="468" r:id="rId11"/>
    <p:sldId id="469" r:id="rId12"/>
    <p:sldId id="472" r:id="rId13"/>
    <p:sldId id="349" r:id="rId14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>
          <p15:clr>
            <a:srgbClr val="A4A3A4"/>
          </p15:clr>
        </p15:guide>
        <p15:guide id="2" pos="29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343434"/>
    <a:srgbClr val="FFCA08"/>
    <a:srgbClr val="FAFD00"/>
    <a:srgbClr val="FF00FF"/>
    <a:srgbClr val="FFFFC5"/>
    <a:srgbClr val="663300"/>
    <a:srgbClr val="00CC99"/>
    <a:srgbClr val="FF0000"/>
    <a:srgbClr val="F0C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2" autoAdjust="0"/>
    <p:restoredTop sz="80172" autoAdjust="0"/>
  </p:normalViewPr>
  <p:slideViewPr>
    <p:cSldViewPr snapToGrid="0">
      <p:cViewPr varScale="1">
        <p:scale>
          <a:sx n="79" d="100"/>
          <a:sy n="79" d="100"/>
        </p:scale>
        <p:origin x="-2216" y="-112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183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9336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5043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4196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/>
              <a:t>Step </a:t>
            </a:r>
            <a:r>
              <a:rPr lang="en-US" sz="1100" dirty="0" smtClean="0"/>
              <a:t>4: </a:t>
            </a:r>
            <a:r>
              <a:rPr lang="en-US" sz="1100" dirty="0" smtClean="0"/>
              <a:t>Estimate </a:t>
            </a:r>
            <a:r>
              <a:rPr lang="en-US" sz="1100" dirty="0" smtClean="0"/>
              <a:t>the HYDROCARBON </a:t>
            </a:r>
            <a:r>
              <a:rPr lang="en-US" sz="1100" dirty="0" smtClean="0"/>
              <a:t>volume.</a:t>
            </a:r>
            <a:r>
              <a:rPr lang="en-US" sz="1100" baseline="0" dirty="0" smtClean="0"/>
              <a:t> </a:t>
            </a:r>
            <a:r>
              <a:rPr lang="en-US" sz="1100" dirty="0" smtClean="0"/>
              <a:t>Multiply </a:t>
            </a:r>
            <a:r>
              <a:rPr lang="en-US" sz="1100" dirty="0" smtClean="0"/>
              <a:t>the pore volume by the HC saturation value.</a:t>
            </a:r>
          </a:p>
          <a:p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1071427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Now </a:t>
            </a:r>
            <a:r>
              <a:rPr lang="en-US" dirty="0" smtClean="0"/>
              <a:t>we need to consider how much we can get to the surface (recoverable volumes)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are two </a:t>
            </a:r>
            <a:r>
              <a:rPr lang="en-US" dirty="0" smtClean="0"/>
              <a:t>(2) main </a:t>
            </a:r>
            <a:r>
              <a:rPr lang="en-US" dirty="0" smtClean="0"/>
              <a:t>factors:</a:t>
            </a:r>
          </a:p>
          <a:p>
            <a:r>
              <a:rPr lang="en-US" dirty="0" smtClean="0"/>
              <a:t>   </a:t>
            </a:r>
            <a:r>
              <a:rPr lang="en-US" dirty="0" smtClean="0"/>
              <a:t>(1) We </a:t>
            </a:r>
            <a:r>
              <a:rPr lang="en-US" dirty="0" smtClean="0"/>
              <a:t>typically recover only a small percentage of oil; a higher percentage of gas.  A lot of reservoir engineering </a:t>
            </a:r>
          </a:p>
          <a:p>
            <a:r>
              <a:rPr lang="en-US" dirty="0" smtClean="0"/>
              <a:t>         goes into recovery efficiency; beyond the scope of this course.</a:t>
            </a:r>
          </a:p>
          <a:p>
            <a:r>
              <a:rPr lang="en-US" dirty="0" smtClean="0"/>
              <a:t>   </a:t>
            </a:r>
            <a:r>
              <a:rPr lang="en-US" dirty="0" smtClean="0"/>
              <a:t>(2) The </a:t>
            </a:r>
            <a:r>
              <a:rPr lang="en-US" dirty="0" smtClean="0"/>
              <a:t>HC expands at it goes from reservoir </a:t>
            </a:r>
            <a:r>
              <a:rPr lang="en-US" dirty="0" smtClean="0"/>
              <a:t>temperature </a:t>
            </a:r>
            <a:r>
              <a:rPr lang="en-US" dirty="0" smtClean="0"/>
              <a:t>&amp; pressure to surface </a:t>
            </a:r>
            <a:r>
              <a:rPr lang="en-US" dirty="0" smtClean="0"/>
              <a:t>temperature </a:t>
            </a:r>
            <a:r>
              <a:rPr lang="en-US" dirty="0" smtClean="0"/>
              <a:t>and pressure.</a:t>
            </a:r>
          </a:p>
          <a:p>
            <a:endParaRPr lang="en-US" dirty="0" smtClean="0"/>
          </a:p>
          <a:p>
            <a:r>
              <a:rPr lang="en-US" dirty="0" smtClean="0"/>
              <a:t>We multiply in-place HC volume by the recovery efficiency</a:t>
            </a:r>
            <a:r>
              <a:rPr lang="en-US" baseline="0" dirty="0" smtClean="0"/>
              <a:t> number and the expansion factor.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12145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Slide 30.13</a:t>
            </a:r>
          </a:p>
          <a:p>
            <a:endParaRPr lang="en-US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0602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3623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WHY we want to do </a:t>
            </a:r>
            <a:r>
              <a:rPr lang="en-US" baseline="0" dirty="0" smtClean="0"/>
              <a:t>this. </a:t>
            </a:r>
            <a:r>
              <a:rPr lang="en-US" dirty="0" smtClean="0"/>
              <a:t>Definition </a:t>
            </a:r>
            <a:r>
              <a:rPr lang="en-US" dirty="0" smtClean="0"/>
              <a:t>of Estimated Ultimate Recovery.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440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might be what we </a:t>
            </a:r>
            <a:r>
              <a:rPr lang="en-US" dirty="0" smtClean="0"/>
              <a:t>find </a:t>
            </a:r>
            <a:r>
              <a:rPr lang="en-US" dirty="0" smtClean="0"/>
              <a:t>when</a:t>
            </a:r>
            <a:r>
              <a:rPr lang="en-US" baseline="0" dirty="0" smtClean="0"/>
              <a:t> we </a:t>
            </a:r>
            <a:r>
              <a:rPr lang="en-US" baseline="0" dirty="0" smtClean="0"/>
              <a:t>drill </a:t>
            </a:r>
            <a:r>
              <a:rPr lang="en-US" baseline="0" dirty="0" smtClean="0"/>
              <a:t>the wildcat </a:t>
            </a:r>
            <a:r>
              <a:rPr lang="en-US" baseline="0" dirty="0" smtClean="0"/>
              <a:t>well. Now </a:t>
            </a:r>
            <a:r>
              <a:rPr lang="en-US" baseline="0" dirty="0" smtClean="0"/>
              <a:t>we want to know how much gas</a:t>
            </a:r>
            <a:r>
              <a:rPr lang="en-US" baseline="0" dirty="0" smtClean="0"/>
              <a:t>: 1) is in the reservoir, and 2) what </a:t>
            </a:r>
            <a:r>
              <a:rPr lang="en-US" baseline="0" dirty="0" smtClean="0"/>
              <a:t>volume we hope to get to the surface and then </a:t>
            </a:r>
            <a:r>
              <a:rPr lang="en-US" baseline="0" dirty="0" smtClean="0"/>
              <a:t>sell.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91577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process may seem </a:t>
            </a:r>
            <a:r>
              <a:rPr lang="en-US" dirty="0" smtClean="0"/>
              <a:t>frightening.</a:t>
            </a:r>
            <a:r>
              <a:rPr lang="en-US" baseline="0" dirty="0" smtClean="0"/>
              <a:t> </a:t>
            </a:r>
            <a:r>
              <a:rPr lang="en-US" dirty="0" smtClean="0"/>
              <a:t>We will </a:t>
            </a:r>
            <a:r>
              <a:rPr lang="en-US" dirty="0" smtClean="0"/>
              <a:t>tackle it step-by-</a:t>
            </a:r>
            <a:r>
              <a:rPr lang="en-US" dirty="0" smtClean="0"/>
              <a:t>step.</a:t>
            </a:r>
            <a:r>
              <a:rPr lang="en-US" baseline="0" dirty="0" smtClean="0"/>
              <a:t> </a:t>
            </a:r>
            <a:r>
              <a:rPr lang="en-US" sz="1200" dirty="0" smtClean="0"/>
              <a:t>First, </a:t>
            </a:r>
            <a:r>
              <a:rPr lang="en-US" sz="1200" dirty="0" smtClean="0"/>
              <a:t>we estimate the HC that we think is within the reservoir at </a:t>
            </a:r>
            <a:r>
              <a:rPr lang="en-US" sz="1200" dirty="0" smtClean="0"/>
              <a:t>depth.</a:t>
            </a:r>
            <a:r>
              <a:rPr lang="en-US" sz="1200" baseline="0" dirty="0" smtClean="0"/>
              <a:t> </a:t>
            </a:r>
            <a:r>
              <a:rPr lang="en-US" sz="1200" dirty="0" smtClean="0"/>
              <a:t>Then, </a:t>
            </a:r>
            <a:r>
              <a:rPr lang="en-US" sz="1200" dirty="0" smtClean="0"/>
              <a:t>we can consider how much we might get to the surface.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2956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/>
              <a:t>We </a:t>
            </a:r>
            <a:r>
              <a:rPr lang="en-US" sz="1100" dirty="0" smtClean="0"/>
              <a:t>go through a </a:t>
            </a:r>
            <a:r>
              <a:rPr lang="en-US" sz="1100" dirty="0" smtClean="0"/>
              <a:t>four (4) </a:t>
            </a:r>
            <a:r>
              <a:rPr lang="en-US" sz="1100" dirty="0" smtClean="0"/>
              <a:t>step process, summarized </a:t>
            </a:r>
            <a:r>
              <a:rPr lang="en-US" sz="1100" dirty="0" smtClean="0"/>
              <a:t>here.</a:t>
            </a:r>
            <a:r>
              <a:rPr lang="en-US" sz="1100" baseline="0" dirty="0" smtClean="0"/>
              <a:t> </a:t>
            </a:r>
            <a:r>
              <a:rPr lang="en-US" sz="1100" dirty="0" smtClean="0"/>
              <a:t>The </a:t>
            </a:r>
            <a:r>
              <a:rPr lang="en-US" sz="1100" dirty="0" smtClean="0"/>
              <a:t>next </a:t>
            </a:r>
            <a:r>
              <a:rPr lang="en-US" sz="1100" dirty="0" smtClean="0"/>
              <a:t>four (4) </a:t>
            </a:r>
            <a:r>
              <a:rPr lang="en-US" sz="1100" dirty="0" smtClean="0"/>
              <a:t>slides highlight these </a:t>
            </a:r>
            <a:r>
              <a:rPr lang="en-US" sz="1100" dirty="0" smtClean="0"/>
              <a:t>steps.</a:t>
            </a:r>
            <a:r>
              <a:rPr lang="en-US" sz="1100" baseline="0" dirty="0" smtClean="0"/>
              <a:t> </a:t>
            </a:r>
            <a:r>
              <a:rPr lang="en-US" sz="1100" dirty="0" smtClean="0"/>
              <a:t>Students </a:t>
            </a:r>
            <a:r>
              <a:rPr lang="en-US" sz="1100" dirty="0" smtClean="0"/>
              <a:t>will go through these estimates when working the exercise.</a:t>
            </a:r>
          </a:p>
          <a:p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4120359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/>
              <a:t>Step </a:t>
            </a:r>
            <a:r>
              <a:rPr lang="en-US" sz="1100" dirty="0" smtClean="0"/>
              <a:t>1: </a:t>
            </a:r>
            <a:r>
              <a:rPr lang="en-US" sz="1100" dirty="0" smtClean="0"/>
              <a:t>Estimate </a:t>
            </a:r>
            <a:r>
              <a:rPr lang="en-US" sz="1100" dirty="0" smtClean="0"/>
              <a:t>the total rock volume of the newly discovered </a:t>
            </a:r>
            <a:r>
              <a:rPr lang="en-US" sz="1100" dirty="0" smtClean="0"/>
              <a:t>field.</a:t>
            </a:r>
            <a:r>
              <a:rPr lang="en-US" sz="1100" baseline="0" dirty="0" smtClean="0"/>
              <a:t> </a:t>
            </a:r>
            <a:r>
              <a:rPr lang="en-US" sz="1100" dirty="0" smtClean="0"/>
              <a:t>Basically, </a:t>
            </a:r>
            <a:r>
              <a:rPr lang="en-US" sz="1100" dirty="0" smtClean="0"/>
              <a:t>get an area and an average </a:t>
            </a:r>
            <a:r>
              <a:rPr lang="en-US" sz="1100" dirty="0" smtClean="0"/>
              <a:t>thickness.</a:t>
            </a:r>
            <a:r>
              <a:rPr lang="en-US" sz="1100" baseline="0" dirty="0" smtClean="0"/>
              <a:t> </a:t>
            </a:r>
            <a:r>
              <a:rPr lang="en-US" sz="1100" dirty="0" smtClean="0"/>
              <a:t>Computer </a:t>
            </a:r>
            <a:r>
              <a:rPr lang="en-US" sz="1100" dirty="0" smtClean="0"/>
              <a:t>tools</a:t>
            </a:r>
            <a:r>
              <a:rPr lang="en-US" sz="1100" baseline="0" dirty="0" smtClean="0"/>
              <a:t> exist that help get these numbers.</a:t>
            </a:r>
          </a:p>
          <a:p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33176002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/>
              <a:t>Step </a:t>
            </a:r>
            <a:r>
              <a:rPr lang="en-US" sz="1100" dirty="0" smtClean="0"/>
              <a:t>2: </a:t>
            </a:r>
            <a:r>
              <a:rPr lang="en-US" sz="1100" dirty="0" smtClean="0"/>
              <a:t>Estimate </a:t>
            </a:r>
            <a:r>
              <a:rPr lang="en-US" sz="1100" dirty="0" smtClean="0"/>
              <a:t>the RESERVOIR rock </a:t>
            </a:r>
            <a:r>
              <a:rPr lang="en-US" sz="1100" dirty="0" smtClean="0"/>
              <a:t>volume.</a:t>
            </a:r>
            <a:r>
              <a:rPr lang="en-US" sz="1100" baseline="0" dirty="0" smtClean="0"/>
              <a:t> </a:t>
            </a:r>
            <a:r>
              <a:rPr lang="en-US" sz="1100" dirty="0" smtClean="0"/>
              <a:t>Multiply </a:t>
            </a:r>
            <a:r>
              <a:rPr lang="en-US" sz="1100" dirty="0" smtClean="0"/>
              <a:t>the total volume by the net-to-gross.</a:t>
            </a:r>
          </a:p>
        </p:txBody>
      </p:sp>
    </p:spTree>
    <p:extLst>
      <p:ext uri="{BB962C8B-B14F-4D97-AF65-F5344CB8AC3E}">
        <p14:creationId xmlns:p14="http://schemas.microsoft.com/office/powerpoint/2010/main" val="3100405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/>
              <a:t>Step </a:t>
            </a:r>
            <a:r>
              <a:rPr lang="en-US" sz="1100" dirty="0" smtClean="0"/>
              <a:t>3: </a:t>
            </a:r>
            <a:r>
              <a:rPr lang="en-US" sz="1100" dirty="0" smtClean="0"/>
              <a:t>Estimate </a:t>
            </a:r>
            <a:r>
              <a:rPr lang="en-US" sz="1100" dirty="0" smtClean="0"/>
              <a:t>the PORE </a:t>
            </a:r>
            <a:r>
              <a:rPr lang="en-US" sz="1100" dirty="0" smtClean="0"/>
              <a:t>volume.</a:t>
            </a:r>
            <a:r>
              <a:rPr lang="en-US" sz="1100" baseline="0" dirty="0" smtClean="0"/>
              <a:t> </a:t>
            </a:r>
            <a:r>
              <a:rPr lang="en-US" sz="1100" dirty="0" smtClean="0"/>
              <a:t>Multiply </a:t>
            </a:r>
            <a:r>
              <a:rPr lang="en-US" sz="1100" dirty="0" smtClean="0"/>
              <a:t>the reservoir sand volume by the porosity.</a:t>
            </a:r>
          </a:p>
          <a:p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3285292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6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72339" y="1385032"/>
              <a:ext cx="6183824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Estimating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Ultimate Recovery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587783" y="2080456"/>
            <a:ext cx="6337017" cy="4225094"/>
            <a:chOff x="520983" y="1137356"/>
            <a:chExt cx="8068138" cy="4928164"/>
          </a:xfrm>
        </p:grpSpPr>
        <p:sp>
          <p:nvSpPr>
            <p:cNvPr id="30" name="Rectangle 29"/>
            <p:cNvSpPr/>
            <p:nvPr/>
          </p:nvSpPr>
          <p:spPr>
            <a:xfrm>
              <a:off x="520983" y="1137356"/>
              <a:ext cx="8068138" cy="49281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pic>
          <p:nvPicPr>
            <p:cNvPr id="31" name="Picture 6"/>
            <p:cNvPicPr preferRelativeResize="0">
              <a:picLocks noChangeAspect="1"/>
            </p:cNvPicPr>
            <p:nvPr/>
          </p:nvPicPr>
          <p:blipFill>
            <a:blip r:embed="rId3" cstate="print"/>
            <a:srcRect l="27634" t="47392" r="46388" b="14603"/>
            <a:stretch>
              <a:fillRect/>
            </a:stretch>
          </p:blipFill>
          <p:spPr bwMode="auto">
            <a:xfrm>
              <a:off x="934434" y="1471976"/>
              <a:ext cx="7566375" cy="4526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2" name="Group 31"/>
            <p:cNvGrpSpPr/>
            <p:nvPr/>
          </p:nvGrpSpPr>
          <p:grpSpPr>
            <a:xfrm>
              <a:off x="900008" y="3335505"/>
              <a:ext cx="5138548" cy="2122477"/>
              <a:chOff x="900008" y="3335505"/>
              <a:chExt cx="5138548" cy="2122477"/>
            </a:xfrm>
          </p:grpSpPr>
          <p:sp>
            <p:nvSpPr>
              <p:cNvPr id="33" name="Freeform 32"/>
              <p:cNvSpPr/>
              <p:nvPr/>
            </p:nvSpPr>
            <p:spPr bwMode="auto">
              <a:xfrm>
                <a:off x="900008" y="3335505"/>
                <a:ext cx="5138548" cy="2122477"/>
              </a:xfrm>
              <a:custGeom>
                <a:avLst/>
                <a:gdLst>
                  <a:gd name="connsiteX0" fmla="*/ 24064 w 5342021"/>
                  <a:gd name="connsiteY0" fmla="*/ 637674 h 2249906"/>
                  <a:gd name="connsiteX1" fmla="*/ 565485 w 5342021"/>
                  <a:gd name="connsiteY1" fmla="*/ 577516 h 2249906"/>
                  <a:gd name="connsiteX2" fmla="*/ 1058779 w 5342021"/>
                  <a:gd name="connsiteY2" fmla="*/ 469232 h 2249906"/>
                  <a:gd name="connsiteX3" fmla="*/ 1359569 w 5342021"/>
                  <a:gd name="connsiteY3" fmla="*/ 372979 h 2249906"/>
                  <a:gd name="connsiteX4" fmla="*/ 1528011 w 5342021"/>
                  <a:gd name="connsiteY4" fmla="*/ 324853 h 2249906"/>
                  <a:gd name="connsiteX5" fmla="*/ 1684421 w 5342021"/>
                  <a:gd name="connsiteY5" fmla="*/ 300790 h 2249906"/>
                  <a:gd name="connsiteX6" fmla="*/ 1864895 w 5342021"/>
                  <a:gd name="connsiteY6" fmla="*/ 312821 h 2249906"/>
                  <a:gd name="connsiteX7" fmla="*/ 2093495 w 5342021"/>
                  <a:gd name="connsiteY7" fmla="*/ 216569 h 2249906"/>
                  <a:gd name="connsiteX8" fmla="*/ 2418348 w 5342021"/>
                  <a:gd name="connsiteY8" fmla="*/ 180474 h 2249906"/>
                  <a:gd name="connsiteX9" fmla="*/ 2695074 w 5342021"/>
                  <a:gd name="connsiteY9" fmla="*/ 180474 h 2249906"/>
                  <a:gd name="connsiteX10" fmla="*/ 2911642 w 5342021"/>
                  <a:gd name="connsiteY10" fmla="*/ 132348 h 2249906"/>
                  <a:gd name="connsiteX11" fmla="*/ 3056021 w 5342021"/>
                  <a:gd name="connsiteY11" fmla="*/ 36095 h 2249906"/>
                  <a:gd name="connsiteX12" fmla="*/ 3236495 w 5342021"/>
                  <a:gd name="connsiteY12" fmla="*/ 36095 h 2249906"/>
                  <a:gd name="connsiteX13" fmla="*/ 3489158 w 5342021"/>
                  <a:gd name="connsiteY13" fmla="*/ 48127 h 2249906"/>
                  <a:gd name="connsiteX14" fmla="*/ 3705727 w 5342021"/>
                  <a:gd name="connsiteY14" fmla="*/ 36095 h 2249906"/>
                  <a:gd name="connsiteX15" fmla="*/ 4006516 w 5342021"/>
                  <a:gd name="connsiteY15" fmla="*/ 0 h 2249906"/>
                  <a:gd name="connsiteX16" fmla="*/ 4138864 w 5342021"/>
                  <a:gd name="connsiteY16" fmla="*/ 0 h 2249906"/>
                  <a:gd name="connsiteX17" fmla="*/ 4271211 w 5342021"/>
                  <a:gd name="connsiteY17" fmla="*/ 12032 h 2249906"/>
                  <a:gd name="connsiteX18" fmla="*/ 4499811 w 5342021"/>
                  <a:gd name="connsiteY18" fmla="*/ 12032 h 2249906"/>
                  <a:gd name="connsiteX19" fmla="*/ 4632158 w 5342021"/>
                  <a:gd name="connsiteY19" fmla="*/ 12032 h 2249906"/>
                  <a:gd name="connsiteX20" fmla="*/ 4824664 w 5342021"/>
                  <a:gd name="connsiteY20" fmla="*/ 84221 h 2249906"/>
                  <a:gd name="connsiteX21" fmla="*/ 4920916 w 5342021"/>
                  <a:gd name="connsiteY21" fmla="*/ 276727 h 2249906"/>
                  <a:gd name="connsiteX22" fmla="*/ 5113421 w 5342021"/>
                  <a:gd name="connsiteY22" fmla="*/ 324853 h 2249906"/>
                  <a:gd name="connsiteX23" fmla="*/ 5269832 w 5342021"/>
                  <a:gd name="connsiteY23" fmla="*/ 469232 h 2249906"/>
                  <a:gd name="connsiteX24" fmla="*/ 5281864 w 5342021"/>
                  <a:gd name="connsiteY24" fmla="*/ 661737 h 2249906"/>
                  <a:gd name="connsiteX25" fmla="*/ 5329990 w 5342021"/>
                  <a:gd name="connsiteY25" fmla="*/ 926432 h 2249906"/>
                  <a:gd name="connsiteX26" fmla="*/ 5342021 w 5342021"/>
                  <a:gd name="connsiteY26" fmla="*/ 1082842 h 2249906"/>
                  <a:gd name="connsiteX27" fmla="*/ 4728411 w 5342021"/>
                  <a:gd name="connsiteY27" fmla="*/ 1143000 h 2249906"/>
                  <a:gd name="connsiteX28" fmla="*/ 4259179 w 5342021"/>
                  <a:gd name="connsiteY28" fmla="*/ 1275348 h 2249906"/>
                  <a:gd name="connsiteX29" fmla="*/ 3681664 w 5342021"/>
                  <a:gd name="connsiteY29" fmla="*/ 1359569 h 2249906"/>
                  <a:gd name="connsiteX30" fmla="*/ 3296653 w 5342021"/>
                  <a:gd name="connsiteY30" fmla="*/ 1479884 h 2249906"/>
                  <a:gd name="connsiteX31" fmla="*/ 2911642 w 5342021"/>
                  <a:gd name="connsiteY31" fmla="*/ 1624263 h 2249906"/>
                  <a:gd name="connsiteX32" fmla="*/ 2707106 w 5342021"/>
                  <a:gd name="connsiteY32" fmla="*/ 1696453 h 2249906"/>
                  <a:gd name="connsiteX33" fmla="*/ 2502569 w 5342021"/>
                  <a:gd name="connsiteY33" fmla="*/ 1756611 h 2249906"/>
                  <a:gd name="connsiteX34" fmla="*/ 2141621 w 5342021"/>
                  <a:gd name="connsiteY34" fmla="*/ 1828800 h 2249906"/>
                  <a:gd name="connsiteX35" fmla="*/ 1840832 w 5342021"/>
                  <a:gd name="connsiteY35" fmla="*/ 1876927 h 2249906"/>
                  <a:gd name="connsiteX36" fmla="*/ 1588169 w 5342021"/>
                  <a:gd name="connsiteY36" fmla="*/ 1913021 h 2249906"/>
                  <a:gd name="connsiteX37" fmla="*/ 1287379 w 5342021"/>
                  <a:gd name="connsiteY37" fmla="*/ 2021306 h 2249906"/>
                  <a:gd name="connsiteX38" fmla="*/ 974558 w 5342021"/>
                  <a:gd name="connsiteY38" fmla="*/ 1876927 h 2249906"/>
                  <a:gd name="connsiteX39" fmla="*/ 866274 w 5342021"/>
                  <a:gd name="connsiteY39" fmla="*/ 1876927 h 2249906"/>
                  <a:gd name="connsiteX40" fmla="*/ 529390 w 5342021"/>
                  <a:gd name="connsiteY40" fmla="*/ 1997242 h 2249906"/>
                  <a:gd name="connsiteX41" fmla="*/ 336885 w 5342021"/>
                  <a:gd name="connsiteY41" fmla="*/ 2081463 h 2249906"/>
                  <a:gd name="connsiteX42" fmla="*/ 0 w 5342021"/>
                  <a:gd name="connsiteY42" fmla="*/ 2249906 h 2249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342021" h="2249906">
                    <a:moveTo>
                      <a:pt x="24064" y="637674"/>
                    </a:moveTo>
                    <a:lnTo>
                      <a:pt x="565485" y="577516"/>
                    </a:lnTo>
                    <a:lnTo>
                      <a:pt x="1058779" y="469232"/>
                    </a:lnTo>
                    <a:lnTo>
                      <a:pt x="1359569" y="372979"/>
                    </a:lnTo>
                    <a:lnTo>
                      <a:pt x="1528011" y="324853"/>
                    </a:lnTo>
                    <a:lnTo>
                      <a:pt x="1684421" y="300790"/>
                    </a:lnTo>
                    <a:lnTo>
                      <a:pt x="1864895" y="312821"/>
                    </a:lnTo>
                    <a:lnTo>
                      <a:pt x="2093495" y="216569"/>
                    </a:lnTo>
                    <a:lnTo>
                      <a:pt x="2418348" y="180474"/>
                    </a:lnTo>
                    <a:lnTo>
                      <a:pt x="2695074" y="180474"/>
                    </a:lnTo>
                    <a:lnTo>
                      <a:pt x="2911642" y="132348"/>
                    </a:lnTo>
                    <a:lnTo>
                      <a:pt x="3056021" y="36095"/>
                    </a:lnTo>
                    <a:lnTo>
                      <a:pt x="3236495" y="36095"/>
                    </a:lnTo>
                    <a:lnTo>
                      <a:pt x="3489158" y="48127"/>
                    </a:lnTo>
                    <a:lnTo>
                      <a:pt x="3705727" y="36095"/>
                    </a:lnTo>
                    <a:lnTo>
                      <a:pt x="4006516" y="0"/>
                    </a:lnTo>
                    <a:lnTo>
                      <a:pt x="4138864" y="0"/>
                    </a:lnTo>
                    <a:lnTo>
                      <a:pt x="4271211" y="12032"/>
                    </a:lnTo>
                    <a:lnTo>
                      <a:pt x="4499811" y="12032"/>
                    </a:lnTo>
                    <a:lnTo>
                      <a:pt x="4632158" y="12032"/>
                    </a:lnTo>
                    <a:lnTo>
                      <a:pt x="4824664" y="84221"/>
                    </a:lnTo>
                    <a:lnTo>
                      <a:pt x="4920916" y="276727"/>
                    </a:lnTo>
                    <a:lnTo>
                      <a:pt x="5113421" y="324853"/>
                    </a:lnTo>
                    <a:lnTo>
                      <a:pt x="5269832" y="469232"/>
                    </a:lnTo>
                    <a:lnTo>
                      <a:pt x="5281864" y="661737"/>
                    </a:lnTo>
                    <a:lnTo>
                      <a:pt x="5329990" y="926432"/>
                    </a:lnTo>
                    <a:lnTo>
                      <a:pt x="5342021" y="1082842"/>
                    </a:lnTo>
                    <a:lnTo>
                      <a:pt x="4728411" y="1143000"/>
                    </a:lnTo>
                    <a:lnTo>
                      <a:pt x="4259179" y="1275348"/>
                    </a:lnTo>
                    <a:lnTo>
                      <a:pt x="3681664" y="1359569"/>
                    </a:lnTo>
                    <a:lnTo>
                      <a:pt x="3296653" y="1479884"/>
                    </a:lnTo>
                    <a:lnTo>
                      <a:pt x="2911642" y="1624263"/>
                    </a:lnTo>
                    <a:lnTo>
                      <a:pt x="2707106" y="1696453"/>
                    </a:lnTo>
                    <a:lnTo>
                      <a:pt x="2502569" y="1756611"/>
                    </a:lnTo>
                    <a:lnTo>
                      <a:pt x="2141621" y="1828800"/>
                    </a:lnTo>
                    <a:lnTo>
                      <a:pt x="1840832" y="1876927"/>
                    </a:lnTo>
                    <a:lnTo>
                      <a:pt x="1588169" y="1913021"/>
                    </a:lnTo>
                    <a:lnTo>
                      <a:pt x="1287379" y="2021306"/>
                    </a:lnTo>
                    <a:lnTo>
                      <a:pt x="974558" y="1876927"/>
                    </a:lnTo>
                    <a:lnTo>
                      <a:pt x="866274" y="1876927"/>
                    </a:lnTo>
                    <a:lnTo>
                      <a:pt x="529390" y="1997242"/>
                    </a:lnTo>
                    <a:lnTo>
                      <a:pt x="336885" y="2081463"/>
                    </a:lnTo>
                    <a:lnTo>
                      <a:pt x="0" y="2249906"/>
                    </a:lnTo>
                  </a:path>
                </a:pathLst>
              </a:custGeom>
              <a:solidFill>
                <a:srgbClr val="FFF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 dirty="0"/>
              </a:p>
            </p:txBody>
          </p:sp>
          <p:sp>
            <p:nvSpPr>
              <p:cNvPr id="34" name="TextBox 15"/>
              <p:cNvSpPr txBox="1">
                <a:spLocks noChangeArrowheads="1"/>
              </p:cNvSpPr>
              <p:nvPr/>
            </p:nvSpPr>
            <p:spPr bwMode="auto">
              <a:xfrm rot="20880000">
                <a:off x="1732917" y="4000725"/>
                <a:ext cx="3110502" cy="470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 dirty="0">
                    <a:latin typeface="Arial Black" pitchFamily="34" charset="0"/>
                  </a:rPr>
                  <a:t>Latrobe Reservoir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1558605" y="3325027"/>
              <a:ext cx="4355717" cy="567292"/>
              <a:chOff x="1558605" y="3325027"/>
              <a:chExt cx="4355717" cy="567292"/>
            </a:xfrm>
          </p:grpSpPr>
          <p:sp>
            <p:nvSpPr>
              <p:cNvPr id="36" name="Freeform 35"/>
              <p:cNvSpPr/>
              <p:nvPr/>
            </p:nvSpPr>
            <p:spPr bwMode="auto">
              <a:xfrm>
                <a:off x="1558605" y="3325027"/>
                <a:ext cx="4355717" cy="567292"/>
              </a:xfrm>
              <a:custGeom>
                <a:avLst/>
                <a:gdLst>
                  <a:gd name="connsiteX0" fmla="*/ 0 w 4620126"/>
                  <a:gd name="connsiteY0" fmla="*/ 601579 h 601579"/>
                  <a:gd name="connsiteX1" fmla="*/ 4620126 w 4620126"/>
                  <a:gd name="connsiteY1" fmla="*/ 601579 h 601579"/>
                  <a:gd name="connsiteX2" fmla="*/ 4620126 w 4620126"/>
                  <a:gd name="connsiteY2" fmla="*/ 601579 h 601579"/>
                  <a:gd name="connsiteX3" fmla="*/ 4523873 w 4620126"/>
                  <a:gd name="connsiteY3" fmla="*/ 397042 h 601579"/>
                  <a:gd name="connsiteX4" fmla="*/ 4403558 w 4620126"/>
                  <a:gd name="connsiteY4" fmla="*/ 300789 h 601579"/>
                  <a:gd name="connsiteX5" fmla="*/ 4259179 w 4620126"/>
                  <a:gd name="connsiteY5" fmla="*/ 264694 h 601579"/>
                  <a:gd name="connsiteX6" fmla="*/ 4186989 w 4620126"/>
                  <a:gd name="connsiteY6" fmla="*/ 144379 h 601579"/>
                  <a:gd name="connsiteX7" fmla="*/ 4114800 w 4620126"/>
                  <a:gd name="connsiteY7" fmla="*/ 60158 h 601579"/>
                  <a:gd name="connsiteX8" fmla="*/ 3826042 w 4620126"/>
                  <a:gd name="connsiteY8" fmla="*/ 36094 h 601579"/>
                  <a:gd name="connsiteX9" fmla="*/ 3501189 w 4620126"/>
                  <a:gd name="connsiteY9" fmla="*/ 36094 h 601579"/>
                  <a:gd name="connsiteX10" fmla="*/ 3320716 w 4620126"/>
                  <a:gd name="connsiteY10" fmla="*/ 24063 h 601579"/>
                  <a:gd name="connsiteX11" fmla="*/ 3092116 w 4620126"/>
                  <a:gd name="connsiteY11" fmla="*/ 0 h 601579"/>
                  <a:gd name="connsiteX12" fmla="*/ 2839452 w 4620126"/>
                  <a:gd name="connsiteY12" fmla="*/ 120315 h 601579"/>
                  <a:gd name="connsiteX13" fmla="*/ 2731168 w 4620126"/>
                  <a:gd name="connsiteY13" fmla="*/ 120315 h 601579"/>
                  <a:gd name="connsiteX14" fmla="*/ 2466473 w 4620126"/>
                  <a:gd name="connsiteY14" fmla="*/ 24063 h 601579"/>
                  <a:gd name="connsiteX15" fmla="*/ 2286000 w 4620126"/>
                  <a:gd name="connsiteY15" fmla="*/ 84221 h 601579"/>
                  <a:gd name="connsiteX16" fmla="*/ 2057400 w 4620126"/>
                  <a:gd name="connsiteY16" fmla="*/ 192505 h 601579"/>
                  <a:gd name="connsiteX17" fmla="*/ 1756610 w 4620126"/>
                  <a:gd name="connsiteY17" fmla="*/ 216568 h 601579"/>
                  <a:gd name="connsiteX18" fmla="*/ 1528010 w 4620126"/>
                  <a:gd name="connsiteY18" fmla="*/ 240631 h 601579"/>
                  <a:gd name="connsiteX19" fmla="*/ 1347537 w 4620126"/>
                  <a:gd name="connsiteY19" fmla="*/ 300789 h 601579"/>
                  <a:gd name="connsiteX20" fmla="*/ 1191126 w 4620126"/>
                  <a:gd name="connsiteY20" fmla="*/ 360947 h 601579"/>
                  <a:gd name="connsiteX21" fmla="*/ 974558 w 4620126"/>
                  <a:gd name="connsiteY21" fmla="*/ 360947 h 601579"/>
                  <a:gd name="connsiteX22" fmla="*/ 818147 w 4620126"/>
                  <a:gd name="connsiteY22" fmla="*/ 372979 h 601579"/>
                  <a:gd name="connsiteX23" fmla="*/ 421105 w 4620126"/>
                  <a:gd name="connsiteY23" fmla="*/ 493294 h 601579"/>
                  <a:gd name="connsiteX24" fmla="*/ 108284 w 4620126"/>
                  <a:gd name="connsiteY24" fmla="*/ 541421 h 601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620126" h="601579">
                    <a:moveTo>
                      <a:pt x="0" y="601579"/>
                    </a:moveTo>
                    <a:lnTo>
                      <a:pt x="4620126" y="601579"/>
                    </a:lnTo>
                    <a:lnTo>
                      <a:pt x="4620126" y="601579"/>
                    </a:lnTo>
                    <a:lnTo>
                      <a:pt x="4523873" y="397042"/>
                    </a:lnTo>
                    <a:lnTo>
                      <a:pt x="4403558" y="300789"/>
                    </a:lnTo>
                    <a:lnTo>
                      <a:pt x="4259179" y="264694"/>
                    </a:lnTo>
                    <a:lnTo>
                      <a:pt x="4186989" y="144379"/>
                    </a:lnTo>
                    <a:lnTo>
                      <a:pt x="4114800" y="60158"/>
                    </a:lnTo>
                    <a:lnTo>
                      <a:pt x="3826042" y="36094"/>
                    </a:lnTo>
                    <a:lnTo>
                      <a:pt x="3501189" y="36094"/>
                    </a:lnTo>
                    <a:lnTo>
                      <a:pt x="3320716" y="24063"/>
                    </a:lnTo>
                    <a:lnTo>
                      <a:pt x="3092116" y="0"/>
                    </a:lnTo>
                    <a:lnTo>
                      <a:pt x="2839452" y="120315"/>
                    </a:lnTo>
                    <a:lnTo>
                      <a:pt x="2731168" y="120315"/>
                    </a:lnTo>
                    <a:lnTo>
                      <a:pt x="2466473" y="24063"/>
                    </a:lnTo>
                    <a:lnTo>
                      <a:pt x="2286000" y="84221"/>
                    </a:lnTo>
                    <a:lnTo>
                      <a:pt x="2057400" y="192505"/>
                    </a:lnTo>
                    <a:lnTo>
                      <a:pt x="1756610" y="216568"/>
                    </a:lnTo>
                    <a:lnTo>
                      <a:pt x="1528010" y="240631"/>
                    </a:lnTo>
                    <a:lnTo>
                      <a:pt x="1347537" y="300789"/>
                    </a:lnTo>
                    <a:lnTo>
                      <a:pt x="1191126" y="360947"/>
                    </a:lnTo>
                    <a:lnTo>
                      <a:pt x="974558" y="360947"/>
                    </a:lnTo>
                    <a:lnTo>
                      <a:pt x="818147" y="372979"/>
                    </a:lnTo>
                    <a:lnTo>
                      <a:pt x="421105" y="493294"/>
                    </a:lnTo>
                    <a:lnTo>
                      <a:pt x="108284" y="541421"/>
                    </a:lnTo>
                  </a:path>
                </a:pathLst>
              </a:custGeom>
              <a:solidFill>
                <a:srgbClr val="FF00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 dirty="0"/>
              </a:p>
            </p:txBody>
          </p:sp>
          <p:sp>
            <p:nvSpPr>
              <p:cNvPr id="37" name="TextBox 22"/>
              <p:cNvSpPr txBox="1">
                <a:spLocks noChangeArrowheads="1"/>
              </p:cNvSpPr>
              <p:nvPr/>
            </p:nvSpPr>
            <p:spPr bwMode="auto">
              <a:xfrm rot="20880000">
                <a:off x="3195264" y="3364481"/>
                <a:ext cx="1818854" cy="470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 dirty="0">
                    <a:latin typeface="Arial Black" pitchFamily="34" charset="0"/>
                  </a:rPr>
                  <a:t>Oil or Gas</a:t>
                </a: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968862" y="2961302"/>
              <a:ext cx="7543923" cy="3062474"/>
              <a:chOff x="968862" y="2961302"/>
              <a:chExt cx="7543923" cy="3062474"/>
            </a:xfrm>
          </p:grpSpPr>
          <p:sp>
            <p:nvSpPr>
              <p:cNvPr id="39" name="Freeform 38"/>
              <p:cNvSpPr/>
              <p:nvPr/>
            </p:nvSpPr>
            <p:spPr bwMode="auto">
              <a:xfrm>
                <a:off x="968862" y="2961302"/>
                <a:ext cx="7543923" cy="3062474"/>
              </a:xfrm>
              <a:custGeom>
                <a:avLst/>
                <a:gdLst>
                  <a:gd name="connsiteX0" fmla="*/ 12031 w 8001000"/>
                  <a:gd name="connsiteY0" fmla="*/ 264695 h 3248526"/>
                  <a:gd name="connsiteX1" fmla="*/ 360947 w 8001000"/>
                  <a:gd name="connsiteY1" fmla="*/ 252663 h 3248526"/>
                  <a:gd name="connsiteX2" fmla="*/ 625642 w 8001000"/>
                  <a:gd name="connsiteY2" fmla="*/ 240632 h 3248526"/>
                  <a:gd name="connsiteX3" fmla="*/ 1010652 w 8001000"/>
                  <a:gd name="connsiteY3" fmla="*/ 216569 h 3248526"/>
                  <a:gd name="connsiteX4" fmla="*/ 1311442 w 8001000"/>
                  <a:gd name="connsiteY4" fmla="*/ 228600 h 3248526"/>
                  <a:gd name="connsiteX5" fmla="*/ 1455821 w 8001000"/>
                  <a:gd name="connsiteY5" fmla="*/ 228600 h 3248526"/>
                  <a:gd name="connsiteX6" fmla="*/ 1648326 w 8001000"/>
                  <a:gd name="connsiteY6" fmla="*/ 216569 h 3248526"/>
                  <a:gd name="connsiteX7" fmla="*/ 2021305 w 8001000"/>
                  <a:gd name="connsiteY7" fmla="*/ 180474 h 3248526"/>
                  <a:gd name="connsiteX8" fmla="*/ 2322094 w 8001000"/>
                  <a:gd name="connsiteY8" fmla="*/ 120316 h 3248526"/>
                  <a:gd name="connsiteX9" fmla="*/ 2574758 w 8001000"/>
                  <a:gd name="connsiteY9" fmla="*/ 72190 h 3248526"/>
                  <a:gd name="connsiteX10" fmla="*/ 2887579 w 8001000"/>
                  <a:gd name="connsiteY10" fmla="*/ 48126 h 3248526"/>
                  <a:gd name="connsiteX11" fmla="*/ 3116179 w 8001000"/>
                  <a:gd name="connsiteY11" fmla="*/ 12032 h 3248526"/>
                  <a:gd name="connsiteX12" fmla="*/ 3320715 w 8001000"/>
                  <a:gd name="connsiteY12" fmla="*/ 0 h 3248526"/>
                  <a:gd name="connsiteX13" fmla="*/ 3573379 w 8001000"/>
                  <a:gd name="connsiteY13" fmla="*/ 0 h 3248526"/>
                  <a:gd name="connsiteX14" fmla="*/ 3801979 w 8001000"/>
                  <a:gd name="connsiteY14" fmla="*/ 0 h 3248526"/>
                  <a:gd name="connsiteX15" fmla="*/ 4006515 w 8001000"/>
                  <a:gd name="connsiteY15" fmla="*/ 60158 h 3248526"/>
                  <a:gd name="connsiteX16" fmla="*/ 4403558 w 8001000"/>
                  <a:gd name="connsiteY16" fmla="*/ 84221 h 3248526"/>
                  <a:gd name="connsiteX17" fmla="*/ 4644189 w 8001000"/>
                  <a:gd name="connsiteY17" fmla="*/ 108284 h 3248526"/>
                  <a:gd name="connsiteX18" fmla="*/ 4740442 w 8001000"/>
                  <a:gd name="connsiteY18" fmla="*/ 144379 h 3248526"/>
                  <a:gd name="connsiteX19" fmla="*/ 5017168 w 8001000"/>
                  <a:gd name="connsiteY19" fmla="*/ 324853 h 3248526"/>
                  <a:gd name="connsiteX20" fmla="*/ 5293894 w 8001000"/>
                  <a:gd name="connsiteY20" fmla="*/ 505326 h 3248526"/>
                  <a:gd name="connsiteX21" fmla="*/ 5618747 w 8001000"/>
                  <a:gd name="connsiteY21" fmla="*/ 745958 h 3248526"/>
                  <a:gd name="connsiteX22" fmla="*/ 5847347 w 8001000"/>
                  <a:gd name="connsiteY22" fmla="*/ 950495 h 3248526"/>
                  <a:gd name="connsiteX23" fmla="*/ 6148136 w 8001000"/>
                  <a:gd name="connsiteY23" fmla="*/ 1118937 h 3248526"/>
                  <a:gd name="connsiteX24" fmla="*/ 6376736 w 8001000"/>
                  <a:gd name="connsiteY24" fmla="*/ 1203158 h 3248526"/>
                  <a:gd name="connsiteX25" fmla="*/ 6701589 w 8001000"/>
                  <a:gd name="connsiteY25" fmla="*/ 1335505 h 3248526"/>
                  <a:gd name="connsiteX26" fmla="*/ 6954252 w 8001000"/>
                  <a:gd name="connsiteY26" fmla="*/ 1443790 h 3248526"/>
                  <a:gd name="connsiteX27" fmla="*/ 7375358 w 8001000"/>
                  <a:gd name="connsiteY27" fmla="*/ 1515979 h 3248526"/>
                  <a:gd name="connsiteX28" fmla="*/ 7796463 w 8001000"/>
                  <a:gd name="connsiteY28" fmla="*/ 1588169 h 3248526"/>
                  <a:gd name="connsiteX29" fmla="*/ 7952873 w 8001000"/>
                  <a:gd name="connsiteY29" fmla="*/ 1588169 h 3248526"/>
                  <a:gd name="connsiteX30" fmla="*/ 8001000 w 8001000"/>
                  <a:gd name="connsiteY30" fmla="*/ 3248526 h 3248526"/>
                  <a:gd name="connsiteX31" fmla="*/ 7279105 w 8001000"/>
                  <a:gd name="connsiteY31" fmla="*/ 3212432 h 3248526"/>
                  <a:gd name="connsiteX32" fmla="*/ 7014410 w 8001000"/>
                  <a:gd name="connsiteY32" fmla="*/ 3056021 h 3248526"/>
                  <a:gd name="connsiteX33" fmla="*/ 6773779 w 8001000"/>
                  <a:gd name="connsiteY33" fmla="*/ 2755232 h 3248526"/>
                  <a:gd name="connsiteX34" fmla="*/ 6545179 w 8001000"/>
                  <a:gd name="connsiteY34" fmla="*/ 2622884 h 3248526"/>
                  <a:gd name="connsiteX35" fmla="*/ 6352673 w 8001000"/>
                  <a:gd name="connsiteY35" fmla="*/ 2574758 h 3248526"/>
                  <a:gd name="connsiteX36" fmla="*/ 6280484 w 8001000"/>
                  <a:gd name="connsiteY36" fmla="*/ 2346158 h 3248526"/>
                  <a:gd name="connsiteX37" fmla="*/ 6136105 w 8001000"/>
                  <a:gd name="connsiteY37" fmla="*/ 2153653 h 3248526"/>
                  <a:gd name="connsiteX38" fmla="*/ 5907505 w 8001000"/>
                  <a:gd name="connsiteY38" fmla="*/ 1997242 h 3248526"/>
                  <a:gd name="connsiteX39" fmla="*/ 5763126 w 8001000"/>
                  <a:gd name="connsiteY39" fmla="*/ 1732548 h 3248526"/>
                  <a:gd name="connsiteX40" fmla="*/ 5727031 w 8001000"/>
                  <a:gd name="connsiteY40" fmla="*/ 1515979 h 3248526"/>
                  <a:gd name="connsiteX41" fmla="*/ 5618747 w 8001000"/>
                  <a:gd name="connsiteY41" fmla="*/ 1407695 h 3248526"/>
                  <a:gd name="connsiteX42" fmla="*/ 5534526 w 8001000"/>
                  <a:gd name="connsiteY42" fmla="*/ 1371600 h 3248526"/>
                  <a:gd name="connsiteX43" fmla="*/ 5462336 w 8001000"/>
                  <a:gd name="connsiteY43" fmla="*/ 1203158 h 3248526"/>
                  <a:gd name="connsiteX44" fmla="*/ 5366084 w 8001000"/>
                  <a:gd name="connsiteY44" fmla="*/ 950495 h 3248526"/>
                  <a:gd name="connsiteX45" fmla="*/ 5269831 w 8001000"/>
                  <a:gd name="connsiteY45" fmla="*/ 818148 h 3248526"/>
                  <a:gd name="connsiteX46" fmla="*/ 5197642 w 8001000"/>
                  <a:gd name="connsiteY46" fmla="*/ 757990 h 3248526"/>
                  <a:gd name="connsiteX47" fmla="*/ 4981073 w 8001000"/>
                  <a:gd name="connsiteY47" fmla="*/ 685800 h 3248526"/>
                  <a:gd name="connsiteX48" fmla="*/ 4776536 w 8001000"/>
                  <a:gd name="connsiteY48" fmla="*/ 433137 h 3248526"/>
                  <a:gd name="connsiteX49" fmla="*/ 4668252 w 8001000"/>
                  <a:gd name="connsiteY49" fmla="*/ 385011 h 3248526"/>
                  <a:gd name="connsiteX50" fmla="*/ 4307305 w 8001000"/>
                  <a:gd name="connsiteY50" fmla="*/ 397042 h 3248526"/>
                  <a:gd name="connsiteX51" fmla="*/ 3934326 w 8001000"/>
                  <a:gd name="connsiteY51" fmla="*/ 397042 h 3248526"/>
                  <a:gd name="connsiteX52" fmla="*/ 3705726 w 8001000"/>
                  <a:gd name="connsiteY52" fmla="*/ 409074 h 3248526"/>
                  <a:gd name="connsiteX53" fmla="*/ 3513221 w 8001000"/>
                  <a:gd name="connsiteY53" fmla="*/ 481263 h 3248526"/>
                  <a:gd name="connsiteX54" fmla="*/ 3272589 w 8001000"/>
                  <a:gd name="connsiteY54" fmla="*/ 445169 h 3248526"/>
                  <a:gd name="connsiteX55" fmla="*/ 3116179 w 8001000"/>
                  <a:gd name="connsiteY55" fmla="*/ 409074 h 3248526"/>
                  <a:gd name="connsiteX56" fmla="*/ 2959768 w 8001000"/>
                  <a:gd name="connsiteY56" fmla="*/ 469232 h 3248526"/>
                  <a:gd name="connsiteX57" fmla="*/ 2562726 w 8001000"/>
                  <a:gd name="connsiteY57" fmla="*/ 565484 h 3248526"/>
                  <a:gd name="connsiteX58" fmla="*/ 2298031 w 8001000"/>
                  <a:gd name="connsiteY58" fmla="*/ 577516 h 3248526"/>
                  <a:gd name="connsiteX59" fmla="*/ 2081463 w 8001000"/>
                  <a:gd name="connsiteY59" fmla="*/ 637674 h 3248526"/>
                  <a:gd name="connsiteX60" fmla="*/ 1864894 w 8001000"/>
                  <a:gd name="connsiteY60" fmla="*/ 709863 h 3248526"/>
                  <a:gd name="connsiteX61" fmla="*/ 1648326 w 8001000"/>
                  <a:gd name="connsiteY61" fmla="*/ 709863 h 3248526"/>
                  <a:gd name="connsiteX62" fmla="*/ 1467852 w 8001000"/>
                  <a:gd name="connsiteY62" fmla="*/ 745958 h 3248526"/>
                  <a:gd name="connsiteX63" fmla="*/ 1227221 w 8001000"/>
                  <a:gd name="connsiteY63" fmla="*/ 806116 h 3248526"/>
                  <a:gd name="connsiteX64" fmla="*/ 854242 w 8001000"/>
                  <a:gd name="connsiteY64" fmla="*/ 902369 h 3248526"/>
                  <a:gd name="connsiteX65" fmla="*/ 433136 w 8001000"/>
                  <a:gd name="connsiteY65" fmla="*/ 962526 h 3248526"/>
                  <a:gd name="connsiteX66" fmla="*/ 0 w 8001000"/>
                  <a:gd name="connsiteY66" fmla="*/ 1058779 h 324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8001000" h="3248526">
                    <a:moveTo>
                      <a:pt x="12031" y="264695"/>
                    </a:moveTo>
                    <a:lnTo>
                      <a:pt x="360947" y="252663"/>
                    </a:lnTo>
                    <a:lnTo>
                      <a:pt x="625642" y="240632"/>
                    </a:lnTo>
                    <a:lnTo>
                      <a:pt x="1010652" y="216569"/>
                    </a:lnTo>
                    <a:lnTo>
                      <a:pt x="1311442" y="228600"/>
                    </a:lnTo>
                    <a:lnTo>
                      <a:pt x="1455821" y="228600"/>
                    </a:lnTo>
                    <a:lnTo>
                      <a:pt x="1648326" y="216569"/>
                    </a:lnTo>
                    <a:lnTo>
                      <a:pt x="2021305" y="180474"/>
                    </a:lnTo>
                    <a:lnTo>
                      <a:pt x="2322094" y="120316"/>
                    </a:lnTo>
                    <a:lnTo>
                      <a:pt x="2574758" y="72190"/>
                    </a:lnTo>
                    <a:lnTo>
                      <a:pt x="2887579" y="48126"/>
                    </a:lnTo>
                    <a:lnTo>
                      <a:pt x="3116179" y="12032"/>
                    </a:lnTo>
                    <a:lnTo>
                      <a:pt x="3320715" y="0"/>
                    </a:lnTo>
                    <a:lnTo>
                      <a:pt x="3573379" y="0"/>
                    </a:lnTo>
                    <a:lnTo>
                      <a:pt x="3801979" y="0"/>
                    </a:lnTo>
                    <a:lnTo>
                      <a:pt x="4006515" y="60158"/>
                    </a:lnTo>
                    <a:lnTo>
                      <a:pt x="4403558" y="84221"/>
                    </a:lnTo>
                    <a:lnTo>
                      <a:pt x="4644189" y="108284"/>
                    </a:lnTo>
                    <a:lnTo>
                      <a:pt x="4740442" y="144379"/>
                    </a:lnTo>
                    <a:lnTo>
                      <a:pt x="5017168" y="324853"/>
                    </a:lnTo>
                    <a:lnTo>
                      <a:pt x="5293894" y="505326"/>
                    </a:lnTo>
                    <a:lnTo>
                      <a:pt x="5618747" y="745958"/>
                    </a:lnTo>
                    <a:lnTo>
                      <a:pt x="5847347" y="950495"/>
                    </a:lnTo>
                    <a:lnTo>
                      <a:pt x="6148136" y="1118937"/>
                    </a:lnTo>
                    <a:lnTo>
                      <a:pt x="6376736" y="1203158"/>
                    </a:lnTo>
                    <a:lnTo>
                      <a:pt x="6701589" y="1335505"/>
                    </a:lnTo>
                    <a:lnTo>
                      <a:pt x="6954252" y="1443790"/>
                    </a:lnTo>
                    <a:lnTo>
                      <a:pt x="7375358" y="1515979"/>
                    </a:lnTo>
                    <a:lnTo>
                      <a:pt x="7796463" y="1588169"/>
                    </a:lnTo>
                    <a:lnTo>
                      <a:pt x="7952873" y="1588169"/>
                    </a:lnTo>
                    <a:lnTo>
                      <a:pt x="8001000" y="3248526"/>
                    </a:lnTo>
                    <a:lnTo>
                      <a:pt x="7279105" y="3212432"/>
                    </a:lnTo>
                    <a:lnTo>
                      <a:pt x="7014410" y="3056021"/>
                    </a:lnTo>
                    <a:lnTo>
                      <a:pt x="6773779" y="2755232"/>
                    </a:lnTo>
                    <a:lnTo>
                      <a:pt x="6545179" y="2622884"/>
                    </a:lnTo>
                    <a:lnTo>
                      <a:pt x="6352673" y="2574758"/>
                    </a:lnTo>
                    <a:lnTo>
                      <a:pt x="6280484" y="2346158"/>
                    </a:lnTo>
                    <a:lnTo>
                      <a:pt x="6136105" y="2153653"/>
                    </a:lnTo>
                    <a:lnTo>
                      <a:pt x="5907505" y="1997242"/>
                    </a:lnTo>
                    <a:lnTo>
                      <a:pt x="5763126" y="1732548"/>
                    </a:lnTo>
                    <a:lnTo>
                      <a:pt x="5727031" y="1515979"/>
                    </a:lnTo>
                    <a:lnTo>
                      <a:pt x="5618747" y="1407695"/>
                    </a:lnTo>
                    <a:lnTo>
                      <a:pt x="5534526" y="1371600"/>
                    </a:lnTo>
                    <a:lnTo>
                      <a:pt x="5462336" y="1203158"/>
                    </a:lnTo>
                    <a:lnTo>
                      <a:pt x="5366084" y="950495"/>
                    </a:lnTo>
                    <a:lnTo>
                      <a:pt x="5269831" y="818148"/>
                    </a:lnTo>
                    <a:lnTo>
                      <a:pt x="5197642" y="757990"/>
                    </a:lnTo>
                    <a:lnTo>
                      <a:pt x="4981073" y="685800"/>
                    </a:lnTo>
                    <a:lnTo>
                      <a:pt x="4776536" y="433137"/>
                    </a:lnTo>
                    <a:lnTo>
                      <a:pt x="4668252" y="385011"/>
                    </a:lnTo>
                    <a:lnTo>
                      <a:pt x="4307305" y="397042"/>
                    </a:lnTo>
                    <a:lnTo>
                      <a:pt x="3934326" y="397042"/>
                    </a:lnTo>
                    <a:lnTo>
                      <a:pt x="3705726" y="409074"/>
                    </a:lnTo>
                    <a:lnTo>
                      <a:pt x="3513221" y="481263"/>
                    </a:lnTo>
                    <a:lnTo>
                      <a:pt x="3272589" y="445169"/>
                    </a:lnTo>
                    <a:lnTo>
                      <a:pt x="3116179" y="409074"/>
                    </a:lnTo>
                    <a:lnTo>
                      <a:pt x="2959768" y="469232"/>
                    </a:lnTo>
                    <a:lnTo>
                      <a:pt x="2562726" y="565484"/>
                    </a:lnTo>
                    <a:lnTo>
                      <a:pt x="2298031" y="577516"/>
                    </a:lnTo>
                    <a:lnTo>
                      <a:pt x="2081463" y="637674"/>
                    </a:lnTo>
                    <a:lnTo>
                      <a:pt x="1864894" y="709863"/>
                    </a:lnTo>
                    <a:lnTo>
                      <a:pt x="1648326" y="709863"/>
                    </a:lnTo>
                    <a:lnTo>
                      <a:pt x="1467852" y="745958"/>
                    </a:lnTo>
                    <a:lnTo>
                      <a:pt x="1227221" y="806116"/>
                    </a:lnTo>
                    <a:lnTo>
                      <a:pt x="854242" y="902369"/>
                    </a:lnTo>
                    <a:lnTo>
                      <a:pt x="433136" y="962526"/>
                    </a:lnTo>
                    <a:lnTo>
                      <a:pt x="0" y="1058779"/>
                    </a:lnTo>
                  </a:path>
                </a:pathLst>
              </a:custGeom>
              <a:solidFill>
                <a:schemeClr val="accent6">
                  <a:lumMod val="75000"/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 dirty="0"/>
              </a:p>
            </p:txBody>
          </p:sp>
          <p:sp>
            <p:nvSpPr>
              <p:cNvPr id="40" name="TextBox 23"/>
              <p:cNvSpPr txBox="1">
                <a:spLocks noChangeArrowheads="1"/>
              </p:cNvSpPr>
              <p:nvPr/>
            </p:nvSpPr>
            <p:spPr bwMode="auto">
              <a:xfrm rot="21120000">
                <a:off x="1028753" y="3066715"/>
                <a:ext cx="3740489" cy="470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 dirty="0">
                    <a:solidFill>
                      <a:srgbClr val="FFFF00"/>
                    </a:solidFill>
                    <a:latin typeface="Arial Black" pitchFamily="34" charset="0"/>
                  </a:rPr>
                  <a:t>Lakes Entrance Shale</a:t>
                </a:r>
              </a:p>
            </p:txBody>
          </p:sp>
        </p:grpSp>
        <p:sp>
          <p:nvSpPr>
            <p:cNvPr id="41" name="Freeform 40"/>
            <p:cNvSpPr/>
            <p:nvPr/>
          </p:nvSpPr>
          <p:spPr>
            <a:xfrm>
              <a:off x="979339" y="3313052"/>
              <a:ext cx="6886823" cy="2650851"/>
            </a:xfrm>
            <a:custGeom>
              <a:avLst/>
              <a:gdLst>
                <a:gd name="connsiteX0" fmla="*/ 0 w 7303169"/>
                <a:gd name="connsiteY0" fmla="*/ 686495 h 2812157"/>
                <a:gd name="connsiteX1" fmla="*/ 312821 w 7303169"/>
                <a:gd name="connsiteY1" fmla="*/ 626337 h 2812157"/>
                <a:gd name="connsiteX2" fmla="*/ 661737 w 7303169"/>
                <a:gd name="connsiteY2" fmla="*/ 566179 h 2812157"/>
                <a:gd name="connsiteX3" fmla="*/ 986590 w 7303169"/>
                <a:gd name="connsiteY3" fmla="*/ 493990 h 2812157"/>
                <a:gd name="connsiteX4" fmla="*/ 1311442 w 7303169"/>
                <a:gd name="connsiteY4" fmla="*/ 433832 h 2812157"/>
                <a:gd name="connsiteX5" fmla="*/ 1600200 w 7303169"/>
                <a:gd name="connsiteY5" fmla="*/ 325548 h 2812157"/>
                <a:gd name="connsiteX6" fmla="*/ 1925053 w 7303169"/>
                <a:gd name="connsiteY6" fmla="*/ 325548 h 2812157"/>
                <a:gd name="connsiteX7" fmla="*/ 2237874 w 7303169"/>
                <a:gd name="connsiteY7" fmla="*/ 217264 h 2812157"/>
                <a:gd name="connsiteX8" fmla="*/ 2767263 w 7303169"/>
                <a:gd name="connsiteY8" fmla="*/ 181169 h 2812157"/>
                <a:gd name="connsiteX9" fmla="*/ 2899611 w 7303169"/>
                <a:gd name="connsiteY9" fmla="*/ 133042 h 2812157"/>
                <a:gd name="connsiteX10" fmla="*/ 3031958 w 7303169"/>
                <a:gd name="connsiteY10" fmla="*/ 60853 h 2812157"/>
                <a:gd name="connsiteX11" fmla="*/ 3116179 w 7303169"/>
                <a:gd name="connsiteY11" fmla="*/ 24758 h 2812157"/>
                <a:gd name="connsiteX12" fmla="*/ 3453063 w 7303169"/>
                <a:gd name="connsiteY12" fmla="*/ 96948 h 2812157"/>
                <a:gd name="connsiteX13" fmla="*/ 3573379 w 7303169"/>
                <a:gd name="connsiteY13" fmla="*/ 84916 h 2812157"/>
                <a:gd name="connsiteX14" fmla="*/ 3729790 w 7303169"/>
                <a:gd name="connsiteY14" fmla="*/ 24758 h 2812157"/>
                <a:gd name="connsiteX15" fmla="*/ 3898232 w 7303169"/>
                <a:gd name="connsiteY15" fmla="*/ 695 h 2812157"/>
                <a:gd name="connsiteX16" fmla="*/ 4174958 w 7303169"/>
                <a:gd name="connsiteY16" fmla="*/ 48821 h 2812157"/>
                <a:gd name="connsiteX17" fmla="*/ 4283242 w 7303169"/>
                <a:gd name="connsiteY17" fmla="*/ 48821 h 2812157"/>
                <a:gd name="connsiteX18" fmla="*/ 4656221 w 7303169"/>
                <a:gd name="connsiteY18" fmla="*/ 36790 h 2812157"/>
                <a:gd name="connsiteX19" fmla="*/ 4800600 w 7303169"/>
                <a:gd name="connsiteY19" fmla="*/ 133042 h 2812157"/>
                <a:gd name="connsiteX20" fmla="*/ 4920916 w 7303169"/>
                <a:gd name="connsiteY20" fmla="*/ 289453 h 2812157"/>
                <a:gd name="connsiteX21" fmla="*/ 5101390 w 7303169"/>
                <a:gd name="connsiteY21" fmla="*/ 325548 h 2812157"/>
                <a:gd name="connsiteX22" fmla="*/ 5209674 w 7303169"/>
                <a:gd name="connsiteY22" fmla="*/ 421800 h 2812157"/>
                <a:gd name="connsiteX23" fmla="*/ 5305927 w 7303169"/>
                <a:gd name="connsiteY23" fmla="*/ 710558 h 2812157"/>
                <a:gd name="connsiteX24" fmla="*/ 5329990 w 7303169"/>
                <a:gd name="connsiteY24" fmla="*/ 866969 h 2812157"/>
                <a:gd name="connsiteX25" fmla="*/ 5474369 w 7303169"/>
                <a:gd name="connsiteY25" fmla="*/ 1011348 h 2812157"/>
                <a:gd name="connsiteX26" fmla="*/ 5594684 w 7303169"/>
                <a:gd name="connsiteY26" fmla="*/ 1083537 h 2812157"/>
                <a:gd name="connsiteX27" fmla="*/ 5787190 w 7303169"/>
                <a:gd name="connsiteY27" fmla="*/ 1456516 h 2812157"/>
                <a:gd name="connsiteX28" fmla="*/ 5787190 w 7303169"/>
                <a:gd name="connsiteY28" fmla="*/ 1456516 h 2812157"/>
                <a:gd name="connsiteX29" fmla="*/ 5847348 w 7303169"/>
                <a:gd name="connsiteY29" fmla="*/ 1624958 h 2812157"/>
                <a:gd name="connsiteX30" fmla="*/ 5931569 w 7303169"/>
                <a:gd name="connsiteY30" fmla="*/ 1709179 h 2812157"/>
                <a:gd name="connsiteX31" fmla="*/ 6039853 w 7303169"/>
                <a:gd name="connsiteY31" fmla="*/ 1769337 h 2812157"/>
                <a:gd name="connsiteX32" fmla="*/ 6220327 w 7303169"/>
                <a:gd name="connsiteY32" fmla="*/ 2022000 h 2812157"/>
                <a:gd name="connsiteX33" fmla="*/ 6376737 w 7303169"/>
                <a:gd name="connsiteY33" fmla="*/ 2226537 h 2812157"/>
                <a:gd name="connsiteX34" fmla="*/ 6629400 w 7303169"/>
                <a:gd name="connsiteY34" fmla="*/ 2334821 h 2812157"/>
                <a:gd name="connsiteX35" fmla="*/ 6761748 w 7303169"/>
                <a:gd name="connsiteY35" fmla="*/ 2491232 h 2812157"/>
                <a:gd name="connsiteX36" fmla="*/ 6954253 w 7303169"/>
                <a:gd name="connsiteY36" fmla="*/ 2719832 h 2812157"/>
                <a:gd name="connsiteX37" fmla="*/ 7086600 w 7303169"/>
                <a:gd name="connsiteY37" fmla="*/ 2804053 h 2812157"/>
                <a:gd name="connsiteX38" fmla="*/ 7303169 w 7303169"/>
                <a:gd name="connsiteY38" fmla="*/ 2804053 h 281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303169" h="2812157">
                  <a:moveTo>
                    <a:pt x="0" y="686495"/>
                  </a:moveTo>
                  <a:lnTo>
                    <a:pt x="312821" y="626337"/>
                  </a:lnTo>
                  <a:cubicBezTo>
                    <a:pt x="423111" y="606284"/>
                    <a:pt x="549442" y="588237"/>
                    <a:pt x="661737" y="566179"/>
                  </a:cubicBezTo>
                  <a:cubicBezTo>
                    <a:pt x="774032" y="544121"/>
                    <a:pt x="878306" y="516048"/>
                    <a:pt x="986590" y="493990"/>
                  </a:cubicBezTo>
                  <a:cubicBezTo>
                    <a:pt x="1094874" y="471932"/>
                    <a:pt x="1209174" y="461906"/>
                    <a:pt x="1311442" y="433832"/>
                  </a:cubicBezTo>
                  <a:cubicBezTo>
                    <a:pt x="1413710" y="405758"/>
                    <a:pt x="1497932" y="343595"/>
                    <a:pt x="1600200" y="325548"/>
                  </a:cubicBezTo>
                  <a:cubicBezTo>
                    <a:pt x="1702469" y="307501"/>
                    <a:pt x="1818774" y="343595"/>
                    <a:pt x="1925053" y="325548"/>
                  </a:cubicBezTo>
                  <a:cubicBezTo>
                    <a:pt x="2031332" y="307501"/>
                    <a:pt x="2097506" y="241327"/>
                    <a:pt x="2237874" y="217264"/>
                  </a:cubicBezTo>
                  <a:cubicBezTo>
                    <a:pt x="2378242" y="193201"/>
                    <a:pt x="2656974" y="195206"/>
                    <a:pt x="2767263" y="181169"/>
                  </a:cubicBezTo>
                  <a:cubicBezTo>
                    <a:pt x="2877552" y="167132"/>
                    <a:pt x="2855495" y="153095"/>
                    <a:pt x="2899611" y="133042"/>
                  </a:cubicBezTo>
                  <a:cubicBezTo>
                    <a:pt x="2943727" y="112989"/>
                    <a:pt x="2995863" y="78900"/>
                    <a:pt x="3031958" y="60853"/>
                  </a:cubicBezTo>
                  <a:cubicBezTo>
                    <a:pt x="3068053" y="42806"/>
                    <a:pt x="3045995" y="18742"/>
                    <a:pt x="3116179" y="24758"/>
                  </a:cubicBezTo>
                  <a:cubicBezTo>
                    <a:pt x="3186363" y="30774"/>
                    <a:pt x="3376863" y="86922"/>
                    <a:pt x="3453063" y="96948"/>
                  </a:cubicBezTo>
                  <a:cubicBezTo>
                    <a:pt x="3529263" y="106974"/>
                    <a:pt x="3527258" y="96948"/>
                    <a:pt x="3573379" y="84916"/>
                  </a:cubicBezTo>
                  <a:cubicBezTo>
                    <a:pt x="3619500" y="72884"/>
                    <a:pt x="3675648" y="38795"/>
                    <a:pt x="3729790" y="24758"/>
                  </a:cubicBezTo>
                  <a:cubicBezTo>
                    <a:pt x="3783932" y="10721"/>
                    <a:pt x="3824037" y="-3315"/>
                    <a:pt x="3898232" y="695"/>
                  </a:cubicBezTo>
                  <a:cubicBezTo>
                    <a:pt x="3972427" y="4705"/>
                    <a:pt x="4110790" y="40800"/>
                    <a:pt x="4174958" y="48821"/>
                  </a:cubicBezTo>
                  <a:cubicBezTo>
                    <a:pt x="4239126" y="56842"/>
                    <a:pt x="4283242" y="48821"/>
                    <a:pt x="4283242" y="48821"/>
                  </a:cubicBezTo>
                  <a:cubicBezTo>
                    <a:pt x="4363452" y="46816"/>
                    <a:pt x="4569995" y="22753"/>
                    <a:pt x="4656221" y="36790"/>
                  </a:cubicBezTo>
                  <a:cubicBezTo>
                    <a:pt x="4742447" y="50827"/>
                    <a:pt x="4756484" y="90932"/>
                    <a:pt x="4800600" y="133042"/>
                  </a:cubicBezTo>
                  <a:cubicBezTo>
                    <a:pt x="4844716" y="175152"/>
                    <a:pt x="4870784" y="257369"/>
                    <a:pt x="4920916" y="289453"/>
                  </a:cubicBezTo>
                  <a:cubicBezTo>
                    <a:pt x="4971048" y="321537"/>
                    <a:pt x="5053264" y="303490"/>
                    <a:pt x="5101390" y="325548"/>
                  </a:cubicBezTo>
                  <a:cubicBezTo>
                    <a:pt x="5149516" y="347606"/>
                    <a:pt x="5175585" y="357632"/>
                    <a:pt x="5209674" y="421800"/>
                  </a:cubicBezTo>
                  <a:cubicBezTo>
                    <a:pt x="5243763" y="485968"/>
                    <a:pt x="5285874" y="636363"/>
                    <a:pt x="5305927" y="710558"/>
                  </a:cubicBezTo>
                  <a:cubicBezTo>
                    <a:pt x="5325980" y="784753"/>
                    <a:pt x="5301916" y="816837"/>
                    <a:pt x="5329990" y="866969"/>
                  </a:cubicBezTo>
                  <a:cubicBezTo>
                    <a:pt x="5358064" y="917101"/>
                    <a:pt x="5430253" y="975253"/>
                    <a:pt x="5474369" y="1011348"/>
                  </a:cubicBezTo>
                  <a:cubicBezTo>
                    <a:pt x="5518485" y="1047443"/>
                    <a:pt x="5542547" y="1009342"/>
                    <a:pt x="5594684" y="1083537"/>
                  </a:cubicBezTo>
                  <a:cubicBezTo>
                    <a:pt x="5646821" y="1157732"/>
                    <a:pt x="5787190" y="1456516"/>
                    <a:pt x="5787190" y="1456516"/>
                  </a:cubicBezTo>
                  <a:lnTo>
                    <a:pt x="5787190" y="1456516"/>
                  </a:lnTo>
                  <a:cubicBezTo>
                    <a:pt x="5797216" y="1484590"/>
                    <a:pt x="5823285" y="1582848"/>
                    <a:pt x="5847348" y="1624958"/>
                  </a:cubicBezTo>
                  <a:cubicBezTo>
                    <a:pt x="5871411" y="1667068"/>
                    <a:pt x="5899485" y="1685116"/>
                    <a:pt x="5931569" y="1709179"/>
                  </a:cubicBezTo>
                  <a:cubicBezTo>
                    <a:pt x="5963653" y="1733242"/>
                    <a:pt x="5991727" y="1717200"/>
                    <a:pt x="6039853" y="1769337"/>
                  </a:cubicBezTo>
                  <a:cubicBezTo>
                    <a:pt x="6087979" y="1821474"/>
                    <a:pt x="6164180" y="1945800"/>
                    <a:pt x="6220327" y="2022000"/>
                  </a:cubicBezTo>
                  <a:cubicBezTo>
                    <a:pt x="6276474" y="2098200"/>
                    <a:pt x="6308558" y="2174400"/>
                    <a:pt x="6376737" y="2226537"/>
                  </a:cubicBezTo>
                  <a:cubicBezTo>
                    <a:pt x="6444916" y="2278674"/>
                    <a:pt x="6565232" y="2290705"/>
                    <a:pt x="6629400" y="2334821"/>
                  </a:cubicBezTo>
                  <a:cubicBezTo>
                    <a:pt x="6693568" y="2378937"/>
                    <a:pt x="6761748" y="2491232"/>
                    <a:pt x="6761748" y="2491232"/>
                  </a:cubicBezTo>
                  <a:cubicBezTo>
                    <a:pt x="6815890" y="2555400"/>
                    <a:pt x="6900111" y="2667695"/>
                    <a:pt x="6954253" y="2719832"/>
                  </a:cubicBezTo>
                  <a:cubicBezTo>
                    <a:pt x="7008395" y="2771969"/>
                    <a:pt x="7028447" y="2790016"/>
                    <a:pt x="7086600" y="2804053"/>
                  </a:cubicBezTo>
                  <a:cubicBezTo>
                    <a:pt x="7144753" y="2818090"/>
                    <a:pt x="7223961" y="2811071"/>
                    <a:pt x="7303169" y="2804053"/>
                  </a:cubicBezTo>
                </a:path>
              </a:pathLst>
            </a:cu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/>
            </a:p>
          </p:txBody>
        </p:sp>
        <p:pic>
          <p:nvPicPr>
            <p:cNvPr id="42" name="Picture 6"/>
            <p:cNvPicPr>
              <a:picLocks noChangeAspect="1"/>
            </p:cNvPicPr>
            <p:nvPr/>
          </p:nvPicPr>
          <p:blipFill>
            <a:blip r:embed="rId3" cstate="print"/>
            <a:srcRect t="46024" r="96152" b="14023"/>
            <a:stretch>
              <a:fillRect/>
            </a:stretch>
          </p:blipFill>
          <p:spPr bwMode="auto">
            <a:xfrm>
              <a:off x="574202" y="1467319"/>
              <a:ext cx="447047" cy="4523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3" cstate="print"/>
            <a:srcRect l="27552" t="1781" r="45798" b="90443"/>
            <a:stretch>
              <a:fillRect/>
            </a:stretch>
          </p:blipFill>
          <p:spPr bwMode="auto">
            <a:xfrm>
              <a:off x="1021249" y="1179930"/>
              <a:ext cx="7493364" cy="415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3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Hydrocarbon Volume</a:t>
            </a:r>
          </a:p>
        </p:txBody>
      </p:sp>
      <p:sp>
        <p:nvSpPr>
          <p:cNvPr id="235554" name="Rectangle 34"/>
          <p:cNvSpPr>
            <a:spLocks noGrp="1" noChangeArrowheads="1"/>
          </p:cNvSpPr>
          <p:nvPr>
            <p:ph type="body" idx="1"/>
          </p:nvPr>
        </p:nvSpPr>
        <p:spPr>
          <a:xfrm>
            <a:off x="268022" y="1103373"/>
            <a:ext cx="7772400" cy="3694113"/>
          </a:xfrm>
        </p:spPr>
        <p:txBody>
          <a:bodyPr/>
          <a:lstStyle/>
          <a:p>
            <a:r>
              <a:rPr lang="en-US" sz="2800" dirty="0" smtClean="0"/>
              <a:t>A first approximation:</a:t>
            </a:r>
          </a:p>
          <a:p>
            <a:pPr lvl="1"/>
            <a:r>
              <a:rPr lang="en-US" dirty="0" smtClean="0"/>
              <a:t>Start with the net pore volume </a:t>
            </a:r>
          </a:p>
          <a:p>
            <a:pPr lvl="1"/>
            <a:r>
              <a:rPr lang="en-US" dirty="0" smtClean="0"/>
              <a:t>Use a HC saturation value (e.g. 80% 		HC saturation means 80% of the 			pore space contains HCs, the other 		20% has irreducible water)</a:t>
            </a:r>
          </a:p>
          <a:p>
            <a:pPr lvl="1"/>
            <a:r>
              <a:rPr lang="en-US" dirty="0" smtClean="0"/>
              <a:t>For this field, we will assume a HC 		saturation of 90%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6870517" y="4267200"/>
            <a:ext cx="1950407" cy="1754326"/>
            <a:chOff x="6870517" y="4267200"/>
            <a:chExt cx="1950407" cy="1754326"/>
          </a:xfrm>
        </p:grpSpPr>
        <p:sp>
          <p:nvSpPr>
            <p:cNvPr id="235555" name="Text Box 35"/>
            <p:cNvSpPr txBox="1">
              <a:spLocks noChangeArrowheads="1"/>
            </p:cNvSpPr>
            <p:nvPr/>
          </p:nvSpPr>
          <p:spPr bwMode="auto">
            <a:xfrm>
              <a:off x="6870517" y="4267200"/>
              <a:ext cx="1950407" cy="1754326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Net Pore Vol.</a:t>
              </a:r>
            </a:p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*</a:t>
              </a:r>
            </a:p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HC Saturation</a:t>
              </a:r>
            </a:p>
            <a:p>
              <a:pPr algn="ctr"/>
              <a:endParaRPr lang="en-US" sz="1800" dirty="0">
                <a:solidFill>
                  <a:srgbClr val="FF0000"/>
                </a:solidFill>
                <a:latin typeface="Arial Black" pitchFamily="34" charset="0"/>
              </a:endParaRPr>
            </a:p>
            <a:p>
              <a:pPr algn="ctr"/>
              <a:endParaRPr lang="en-US" sz="1800" dirty="0">
                <a:solidFill>
                  <a:srgbClr val="FF0000"/>
                </a:solidFill>
                <a:latin typeface="Arial Black" pitchFamily="34" charset="0"/>
              </a:endParaRPr>
            </a:p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HC Volume</a:t>
              </a:r>
            </a:p>
          </p:txBody>
        </p:sp>
        <p:sp>
          <p:nvSpPr>
            <p:cNvPr id="235556" name="Line 36"/>
            <p:cNvSpPr>
              <a:spLocks noChangeShapeType="1"/>
            </p:cNvSpPr>
            <p:nvPr/>
          </p:nvSpPr>
          <p:spPr bwMode="auto">
            <a:xfrm>
              <a:off x="7845720" y="5243513"/>
              <a:ext cx="0" cy="36512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231720" y="1493837"/>
            <a:ext cx="1243013" cy="2355850"/>
            <a:chOff x="7326316" y="1493837"/>
            <a:chExt cx="1243013" cy="2355850"/>
          </a:xfrm>
        </p:grpSpPr>
        <p:grpSp>
          <p:nvGrpSpPr>
            <p:cNvPr id="2" name="Group 39"/>
            <p:cNvGrpSpPr>
              <a:grpSpLocks/>
            </p:cNvGrpSpPr>
            <p:nvPr/>
          </p:nvGrpSpPr>
          <p:grpSpPr bwMode="auto">
            <a:xfrm>
              <a:off x="7326316" y="1493837"/>
              <a:ext cx="1243013" cy="2355850"/>
              <a:chOff x="4673" y="2371"/>
              <a:chExt cx="783" cy="1484"/>
            </a:xfrm>
          </p:grpSpPr>
          <p:grpSp>
            <p:nvGrpSpPr>
              <p:cNvPr id="3" name="Group 40"/>
              <p:cNvGrpSpPr>
                <a:grpSpLocks/>
              </p:cNvGrpSpPr>
              <p:nvPr/>
            </p:nvGrpSpPr>
            <p:grpSpPr bwMode="auto">
              <a:xfrm>
                <a:off x="4673" y="2371"/>
                <a:ext cx="783" cy="1106"/>
                <a:chOff x="5129" y="2463"/>
                <a:chExt cx="783" cy="1106"/>
              </a:xfrm>
            </p:grpSpPr>
            <p:sp>
              <p:nvSpPr>
                <p:cNvPr id="235561" name="Oval 41"/>
                <p:cNvSpPr>
                  <a:spLocks noChangeArrowheads="1"/>
                </p:cNvSpPr>
                <p:nvPr/>
              </p:nvSpPr>
              <p:spPr bwMode="auto">
                <a:xfrm>
                  <a:off x="5129" y="2763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5562" name="Oval 42"/>
                <p:cNvSpPr>
                  <a:spLocks noChangeArrowheads="1"/>
                </p:cNvSpPr>
                <p:nvPr/>
              </p:nvSpPr>
              <p:spPr bwMode="auto">
                <a:xfrm>
                  <a:off x="5129" y="3035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5563" name="Oval 43"/>
                <p:cNvSpPr>
                  <a:spLocks noChangeArrowheads="1"/>
                </p:cNvSpPr>
                <p:nvPr/>
              </p:nvSpPr>
              <p:spPr bwMode="auto">
                <a:xfrm>
                  <a:off x="5129" y="3309"/>
                  <a:ext cx="748" cy="250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5564" name="Rectangle 44"/>
                <p:cNvSpPr>
                  <a:spLocks noChangeArrowheads="1"/>
                </p:cNvSpPr>
                <p:nvPr/>
              </p:nvSpPr>
              <p:spPr bwMode="auto">
                <a:xfrm>
                  <a:off x="5177" y="2661"/>
                  <a:ext cx="653" cy="78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5565" name="Freeform 45"/>
                <p:cNvSpPr>
                  <a:spLocks/>
                </p:cNvSpPr>
                <p:nvPr/>
              </p:nvSpPr>
              <p:spPr bwMode="auto">
                <a:xfrm>
                  <a:off x="5167" y="294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66" name="Oval 46" descr="80%"/>
                <p:cNvSpPr>
                  <a:spLocks noChangeArrowheads="1"/>
                </p:cNvSpPr>
                <p:nvPr/>
              </p:nvSpPr>
              <p:spPr bwMode="auto">
                <a:xfrm>
                  <a:off x="5129" y="2490"/>
                  <a:ext cx="748" cy="256"/>
                </a:xfrm>
                <a:prstGeom prst="ellipse">
                  <a:avLst/>
                </a:prstGeom>
                <a:pattFill prst="pct80">
                  <a:fgClr>
                    <a:srgbClr val="009900"/>
                  </a:fgClr>
                  <a:bgClr>
                    <a:srgbClr val="B1FFFF"/>
                  </a:bgClr>
                </a:patt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5567" name="Freeform 47"/>
                <p:cNvSpPr>
                  <a:spLocks/>
                </p:cNvSpPr>
                <p:nvPr/>
              </p:nvSpPr>
              <p:spPr bwMode="auto">
                <a:xfrm>
                  <a:off x="5824" y="3396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68" name="Freeform 48"/>
                <p:cNvSpPr>
                  <a:spLocks/>
                </p:cNvSpPr>
                <p:nvPr/>
              </p:nvSpPr>
              <p:spPr bwMode="auto">
                <a:xfrm>
                  <a:off x="5142" y="3390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69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5197" y="3288"/>
                  <a:ext cx="620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</a:rPr>
                    <a:t>Non-Res</a:t>
                  </a:r>
                </a:p>
              </p:txBody>
            </p:sp>
            <p:sp>
              <p:nvSpPr>
                <p:cNvPr id="235570" name="Freeform 50"/>
                <p:cNvSpPr>
                  <a:spLocks/>
                </p:cNvSpPr>
                <p:nvPr/>
              </p:nvSpPr>
              <p:spPr bwMode="auto">
                <a:xfrm>
                  <a:off x="5173" y="2880"/>
                  <a:ext cx="665" cy="366"/>
                </a:xfrm>
                <a:custGeom>
                  <a:avLst/>
                  <a:gdLst/>
                  <a:ahLst/>
                  <a:cxnLst>
                    <a:cxn ang="0">
                      <a:pos x="6" y="14"/>
                    </a:cxn>
                    <a:cxn ang="0">
                      <a:pos x="96" y="50"/>
                    </a:cxn>
                    <a:cxn ang="0">
                      <a:pos x="189" y="74"/>
                    </a:cxn>
                    <a:cxn ang="0">
                      <a:pos x="291" y="80"/>
                    </a:cxn>
                    <a:cxn ang="0">
                      <a:pos x="393" y="80"/>
                    </a:cxn>
                    <a:cxn ang="0">
                      <a:pos x="471" y="71"/>
                    </a:cxn>
                    <a:cxn ang="0">
                      <a:pos x="549" y="62"/>
                    </a:cxn>
                    <a:cxn ang="0">
                      <a:pos x="615" y="35"/>
                    </a:cxn>
                    <a:cxn ang="0">
                      <a:pos x="657" y="17"/>
                    </a:cxn>
                    <a:cxn ang="0">
                      <a:pos x="654" y="137"/>
                    </a:cxn>
                    <a:cxn ang="0">
                      <a:pos x="654" y="230"/>
                    </a:cxn>
                    <a:cxn ang="0">
                      <a:pos x="585" y="260"/>
                    </a:cxn>
                    <a:cxn ang="0">
                      <a:pos x="489" y="287"/>
                    </a:cxn>
                    <a:cxn ang="0">
                      <a:pos x="420" y="299"/>
                    </a:cxn>
                    <a:cxn ang="0">
                      <a:pos x="285" y="302"/>
                    </a:cxn>
                    <a:cxn ang="0">
                      <a:pos x="216" y="305"/>
                    </a:cxn>
                    <a:cxn ang="0">
                      <a:pos x="123" y="278"/>
                    </a:cxn>
                    <a:cxn ang="0">
                      <a:pos x="0" y="218"/>
                    </a:cxn>
                  </a:cxnLst>
                  <a:rect l="0" t="0" r="r" b="b"/>
                  <a:pathLst>
                    <a:path w="665" h="309">
                      <a:moveTo>
                        <a:pt x="6" y="14"/>
                      </a:moveTo>
                      <a:cubicBezTo>
                        <a:pt x="36" y="27"/>
                        <a:pt x="66" y="40"/>
                        <a:pt x="96" y="50"/>
                      </a:cubicBezTo>
                      <a:cubicBezTo>
                        <a:pt x="126" y="60"/>
                        <a:pt x="157" y="69"/>
                        <a:pt x="189" y="74"/>
                      </a:cubicBezTo>
                      <a:cubicBezTo>
                        <a:pt x="221" y="79"/>
                        <a:pt x="257" y="79"/>
                        <a:pt x="291" y="80"/>
                      </a:cubicBezTo>
                      <a:cubicBezTo>
                        <a:pt x="325" y="81"/>
                        <a:pt x="363" y="81"/>
                        <a:pt x="393" y="80"/>
                      </a:cubicBezTo>
                      <a:cubicBezTo>
                        <a:pt x="423" y="79"/>
                        <a:pt x="445" y="74"/>
                        <a:pt x="471" y="71"/>
                      </a:cubicBezTo>
                      <a:cubicBezTo>
                        <a:pt x="497" y="68"/>
                        <a:pt x="525" y="68"/>
                        <a:pt x="549" y="62"/>
                      </a:cubicBezTo>
                      <a:cubicBezTo>
                        <a:pt x="573" y="56"/>
                        <a:pt x="597" y="42"/>
                        <a:pt x="615" y="35"/>
                      </a:cubicBezTo>
                      <a:cubicBezTo>
                        <a:pt x="633" y="28"/>
                        <a:pt x="651" y="0"/>
                        <a:pt x="657" y="17"/>
                      </a:cubicBezTo>
                      <a:cubicBezTo>
                        <a:pt x="663" y="34"/>
                        <a:pt x="654" y="102"/>
                        <a:pt x="654" y="137"/>
                      </a:cubicBezTo>
                      <a:cubicBezTo>
                        <a:pt x="654" y="172"/>
                        <a:pt x="665" y="210"/>
                        <a:pt x="654" y="230"/>
                      </a:cubicBezTo>
                      <a:cubicBezTo>
                        <a:pt x="643" y="250"/>
                        <a:pt x="612" y="251"/>
                        <a:pt x="585" y="260"/>
                      </a:cubicBezTo>
                      <a:cubicBezTo>
                        <a:pt x="558" y="269"/>
                        <a:pt x="516" y="281"/>
                        <a:pt x="489" y="287"/>
                      </a:cubicBezTo>
                      <a:cubicBezTo>
                        <a:pt x="462" y="293"/>
                        <a:pt x="454" y="297"/>
                        <a:pt x="420" y="299"/>
                      </a:cubicBezTo>
                      <a:cubicBezTo>
                        <a:pt x="386" y="301"/>
                        <a:pt x="319" y="301"/>
                        <a:pt x="285" y="302"/>
                      </a:cubicBezTo>
                      <a:cubicBezTo>
                        <a:pt x="251" y="303"/>
                        <a:pt x="243" y="309"/>
                        <a:pt x="216" y="305"/>
                      </a:cubicBezTo>
                      <a:cubicBezTo>
                        <a:pt x="189" y="301"/>
                        <a:pt x="159" y="292"/>
                        <a:pt x="123" y="278"/>
                      </a:cubicBezTo>
                      <a:cubicBezTo>
                        <a:pt x="87" y="264"/>
                        <a:pt x="43" y="241"/>
                        <a:pt x="0" y="218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71" name="Freeform 51"/>
                <p:cNvSpPr>
                  <a:spLocks/>
                </p:cNvSpPr>
                <p:nvPr/>
              </p:nvSpPr>
              <p:spPr bwMode="auto">
                <a:xfrm>
                  <a:off x="5177" y="3140"/>
                  <a:ext cx="684" cy="42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39"/>
                    </a:cxn>
                    <a:cxn ang="0">
                      <a:pos x="204" y="66"/>
                    </a:cxn>
                    <a:cxn ang="0">
                      <a:pos x="306" y="78"/>
                    </a:cxn>
                    <a:cxn ang="0">
                      <a:pos x="432" y="69"/>
                    </a:cxn>
                    <a:cxn ang="0">
                      <a:pos x="546" y="51"/>
                    </a:cxn>
                    <a:cxn ang="0">
                      <a:pos x="654" y="6"/>
                    </a:cxn>
                    <a:cxn ang="0">
                      <a:pos x="654" y="147"/>
                    </a:cxn>
                    <a:cxn ang="0">
                      <a:pos x="672" y="162"/>
                    </a:cxn>
                    <a:cxn ang="0">
                      <a:pos x="690" y="204"/>
                    </a:cxn>
                    <a:cxn ang="0">
                      <a:pos x="654" y="264"/>
                    </a:cxn>
                    <a:cxn ang="0">
                      <a:pos x="558" y="303"/>
                    </a:cxn>
                    <a:cxn ang="0">
                      <a:pos x="420" y="327"/>
                    </a:cxn>
                    <a:cxn ang="0">
                      <a:pos x="291" y="327"/>
                    </a:cxn>
                    <a:cxn ang="0">
                      <a:pos x="123" y="306"/>
                    </a:cxn>
                    <a:cxn ang="0">
                      <a:pos x="15" y="270"/>
                    </a:cxn>
                    <a:cxn ang="0">
                      <a:pos x="0" y="255"/>
                    </a:cxn>
                  </a:cxnLst>
                  <a:rect l="0" t="0" r="r" b="b"/>
                  <a:pathLst>
                    <a:path w="690" h="327">
                      <a:moveTo>
                        <a:pt x="0" y="0"/>
                      </a:moveTo>
                      <a:lnTo>
                        <a:pt x="96" y="39"/>
                      </a:lnTo>
                      <a:lnTo>
                        <a:pt x="204" y="66"/>
                      </a:lnTo>
                      <a:lnTo>
                        <a:pt x="306" y="78"/>
                      </a:lnTo>
                      <a:lnTo>
                        <a:pt x="432" y="69"/>
                      </a:lnTo>
                      <a:lnTo>
                        <a:pt x="546" y="51"/>
                      </a:lnTo>
                      <a:lnTo>
                        <a:pt x="654" y="6"/>
                      </a:lnTo>
                      <a:lnTo>
                        <a:pt x="654" y="147"/>
                      </a:lnTo>
                      <a:lnTo>
                        <a:pt x="672" y="162"/>
                      </a:lnTo>
                      <a:lnTo>
                        <a:pt x="690" y="204"/>
                      </a:lnTo>
                      <a:lnTo>
                        <a:pt x="654" y="264"/>
                      </a:lnTo>
                      <a:lnTo>
                        <a:pt x="558" y="303"/>
                      </a:lnTo>
                      <a:lnTo>
                        <a:pt x="420" y="327"/>
                      </a:lnTo>
                      <a:lnTo>
                        <a:pt x="291" y="327"/>
                      </a:lnTo>
                      <a:lnTo>
                        <a:pt x="123" y="306"/>
                      </a:lnTo>
                      <a:lnTo>
                        <a:pt x="15" y="270"/>
                      </a:lnTo>
                      <a:lnTo>
                        <a:pt x="0" y="255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72" name="Freeform 52"/>
                <p:cNvSpPr>
                  <a:spLocks/>
                </p:cNvSpPr>
                <p:nvPr/>
              </p:nvSpPr>
              <p:spPr bwMode="auto">
                <a:xfrm>
                  <a:off x="5173" y="348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" name="Group 53"/>
                <p:cNvGrpSpPr>
                  <a:grpSpLocks/>
                </p:cNvGrpSpPr>
                <p:nvPr/>
              </p:nvGrpSpPr>
              <p:grpSpPr bwMode="auto">
                <a:xfrm>
                  <a:off x="5141" y="3117"/>
                  <a:ext cx="726" cy="93"/>
                  <a:chOff x="1948" y="3088"/>
                  <a:chExt cx="726" cy="93"/>
                </a:xfrm>
              </p:grpSpPr>
              <p:sp>
                <p:nvSpPr>
                  <p:cNvPr id="235574" name="Freeform 54"/>
                  <p:cNvSpPr>
                    <a:spLocks/>
                  </p:cNvSpPr>
                  <p:nvPr/>
                </p:nvSpPr>
                <p:spPr bwMode="auto">
                  <a:xfrm>
                    <a:off x="1948" y="3088"/>
                    <a:ext cx="35" cy="93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7" y="16"/>
                      </a:cxn>
                      <a:cxn ang="0">
                        <a:pos x="1" y="32"/>
                      </a:cxn>
                      <a:cxn ang="0">
                        <a:pos x="1" y="48"/>
                      </a:cxn>
                      <a:cxn ang="0">
                        <a:pos x="7" y="66"/>
                      </a:cxn>
                      <a:cxn ang="0">
                        <a:pos x="19" y="80"/>
                      </a:cxn>
                      <a:cxn ang="0">
                        <a:pos x="33" y="88"/>
                      </a:cxn>
                      <a:cxn ang="0">
                        <a:pos x="29" y="50"/>
                      </a:cxn>
                    </a:cxnLst>
                    <a:rect l="0" t="0" r="r" b="b"/>
                    <a:pathLst>
                      <a:path w="35" h="93">
                        <a:moveTo>
                          <a:pt x="29" y="0"/>
                        </a:moveTo>
                        <a:cubicBezTo>
                          <a:pt x="20" y="5"/>
                          <a:pt x="12" y="11"/>
                          <a:pt x="7" y="16"/>
                        </a:cubicBezTo>
                        <a:cubicBezTo>
                          <a:pt x="2" y="21"/>
                          <a:pt x="2" y="27"/>
                          <a:pt x="1" y="32"/>
                        </a:cubicBezTo>
                        <a:cubicBezTo>
                          <a:pt x="0" y="37"/>
                          <a:pt x="0" y="42"/>
                          <a:pt x="1" y="48"/>
                        </a:cubicBezTo>
                        <a:cubicBezTo>
                          <a:pt x="2" y="54"/>
                          <a:pt x="4" y="61"/>
                          <a:pt x="7" y="66"/>
                        </a:cubicBezTo>
                        <a:cubicBezTo>
                          <a:pt x="10" y="71"/>
                          <a:pt x="15" y="76"/>
                          <a:pt x="19" y="80"/>
                        </a:cubicBezTo>
                        <a:cubicBezTo>
                          <a:pt x="23" y="84"/>
                          <a:pt x="31" y="93"/>
                          <a:pt x="33" y="88"/>
                        </a:cubicBezTo>
                        <a:cubicBezTo>
                          <a:pt x="35" y="83"/>
                          <a:pt x="32" y="66"/>
                          <a:pt x="29" y="50"/>
                        </a:cubicBezTo>
                      </a:path>
                    </a:pathLst>
                  </a:cu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35575" name="Freeform 55"/>
                  <p:cNvSpPr>
                    <a:spLocks/>
                  </p:cNvSpPr>
                  <p:nvPr/>
                </p:nvSpPr>
                <p:spPr bwMode="auto">
                  <a:xfrm>
                    <a:off x="2633" y="3088"/>
                    <a:ext cx="41" cy="92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7" y="18"/>
                      </a:cxn>
                      <a:cxn ang="0">
                        <a:pos x="41" y="32"/>
                      </a:cxn>
                      <a:cxn ang="0">
                        <a:pos x="35" y="56"/>
                      </a:cxn>
                      <a:cxn ang="0">
                        <a:pos x="23" y="76"/>
                      </a:cxn>
                      <a:cxn ang="0">
                        <a:pos x="1" y="88"/>
                      </a:cxn>
                      <a:cxn ang="0">
                        <a:pos x="15" y="52"/>
                      </a:cxn>
                      <a:cxn ang="0">
                        <a:pos x="15" y="30"/>
                      </a:cxn>
                    </a:cxnLst>
                    <a:rect l="0" t="0" r="r" b="b"/>
                    <a:pathLst>
                      <a:path w="41" h="92">
                        <a:moveTo>
                          <a:pt x="25" y="0"/>
                        </a:moveTo>
                        <a:cubicBezTo>
                          <a:pt x="29" y="6"/>
                          <a:pt x="34" y="13"/>
                          <a:pt x="37" y="18"/>
                        </a:cubicBezTo>
                        <a:cubicBezTo>
                          <a:pt x="40" y="23"/>
                          <a:pt x="41" y="26"/>
                          <a:pt x="41" y="32"/>
                        </a:cubicBezTo>
                        <a:cubicBezTo>
                          <a:pt x="41" y="38"/>
                          <a:pt x="38" y="49"/>
                          <a:pt x="35" y="56"/>
                        </a:cubicBezTo>
                        <a:cubicBezTo>
                          <a:pt x="32" y="63"/>
                          <a:pt x="29" y="71"/>
                          <a:pt x="23" y="76"/>
                        </a:cubicBezTo>
                        <a:cubicBezTo>
                          <a:pt x="17" y="81"/>
                          <a:pt x="2" y="92"/>
                          <a:pt x="1" y="88"/>
                        </a:cubicBezTo>
                        <a:cubicBezTo>
                          <a:pt x="0" y="84"/>
                          <a:pt x="13" y="62"/>
                          <a:pt x="15" y="52"/>
                        </a:cubicBezTo>
                        <a:cubicBezTo>
                          <a:pt x="17" y="42"/>
                          <a:pt x="16" y="36"/>
                          <a:pt x="15" y="30"/>
                        </a:cubicBezTo>
                      </a:path>
                    </a:pathLst>
                  </a:cu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" name="Group 56"/>
                <p:cNvGrpSpPr>
                  <a:grpSpLocks/>
                </p:cNvGrpSpPr>
                <p:nvPr/>
              </p:nvGrpSpPr>
              <p:grpSpPr bwMode="auto">
                <a:xfrm>
                  <a:off x="5141" y="2847"/>
                  <a:ext cx="726" cy="93"/>
                  <a:chOff x="1948" y="3088"/>
                  <a:chExt cx="726" cy="93"/>
                </a:xfrm>
              </p:grpSpPr>
              <p:sp>
                <p:nvSpPr>
                  <p:cNvPr id="235577" name="Freeform 57"/>
                  <p:cNvSpPr>
                    <a:spLocks/>
                  </p:cNvSpPr>
                  <p:nvPr/>
                </p:nvSpPr>
                <p:spPr bwMode="auto">
                  <a:xfrm>
                    <a:off x="1948" y="3088"/>
                    <a:ext cx="35" cy="93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7" y="16"/>
                      </a:cxn>
                      <a:cxn ang="0">
                        <a:pos x="1" y="32"/>
                      </a:cxn>
                      <a:cxn ang="0">
                        <a:pos x="1" y="48"/>
                      </a:cxn>
                      <a:cxn ang="0">
                        <a:pos x="7" y="66"/>
                      </a:cxn>
                      <a:cxn ang="0">
                        <a:pos x="19" y="80"/>
                      </a:cxn>
                      <a:cxn ang="0">
                        <a:pos x="33" y="88"/>
                      </a:cxn>
                      <a:cxn ang="0">
                        <a:pos x="29" y="50"/>
                      </a:cxn>
                    </a:cxnLst>
                    <a:rect l="0" t="0" r="r" b="b"/>
                    <a:pathLst>
                      <a:path w="35" h="93">
                        <a:moveTo>
                          <a:pt x="29" y="0"/>
                        </a:moveTo>
                        <a:cubicBezTo>
                          <a:pt x="20" y="5"/>
                          <a:pt x="12" y="11"/>
                          <a:pt x="7" y="16"/>
                        </a:cubicBezTo>
                        <a:cubicBezTo>
                          <a:pt x="2" y="21"/>
                          <a:pt x="2" y="27"/>
                          <a:pt x="1" y="32"/>
                        </a:cubicBezTo>
                        <a:cubicBezTo>
                          <a:pt x="0" y="37"/>
                          <a:pt x="0" y="42"/>
                          <a:pt x="1" y="48"/>
                        </a:cubicBezTo>
                        <a:cubicBezTo>
                          <a:pt x="2" y="54"/>
                          <a:pt x="4" y="61"/>
                          <a:pt x="7" y="66"/>
                        </a:cubicBezTo>
                        <a:cubicBezTo>
                          <a:pt x="10" y="71"/>
                          <a:pt x="15" y="76"/>
                          <a:pt x="19" y="80"/>
                        </a:cubicBezTo>
                        <a:cubicBezTo>
                          <a:pt x="23" y="84"/>
                          <a:pt x="31" y="93"/>
                          <a:pt x="33" y="88"/>
                        </a:cubicBezTo>
                        <a:cubicBezTo>
                          <a:pt x="35" y="83"/>
                          <a:pt x="32" y="66"/>
                          <a:pt x="29" y="50"/>
                        </a:cubicBezTo>
                      </a:path>
                    </a:pathLst>
                  </a:custGeom>
                  <a:solidFill>
                    <a:schemeClr val="bg2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35578" name="Freeform 58"/>
                  <p:cNvSpPr>
                    <a:spLocks/>
                  </p:cNvSpPr>
                  <p:nvPr/>
                </p:nvSpPr>
                <p:spPr bwMode="auto">
                  <a:xfrm>
                    <a:off x="2633" y="3088"/>
                    <a:ext cx="41" cy="92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7" y="18"/>
                      </a:cxn>
                      <a:cxn ang="0">
                        <a:pos x="41" y="32"/>
                      </a:cxn>
                      <a:cxn ang="0">
                        <a:pos x="35" y="56"/>
                      </a:cxn>
                      <a:cxn ang="0">
                        <a:pos x="23" y="76"/>
                      </a:cxn>
                      <a:cxn ang="0">
                        <a:pos x="1" y="88"/>
                      </a:cxn>
                      <a:cxn ang="0">
                        <a:pos x="15" y="52"/>
                      </a:cxn>
                      <a:cxn ang="0">
                        <a:pos x="15" y="30"/>
                      </a:cxn>
                    </a:cxnLst>
                    <a:rect l="0" t="0" r="r" b="b"/>
                    <a:pathLst>
                      <a:path w="41" h="92">
                        <a:moveTo>
                          <a:pt x="25" y="0"/>
                        </a:moveTo>
                        <a:cubicBezTo>
                          <a:pt x="29" y="6"/>
                          <a:pt x="34" y="13"/>
                          <a:pt x="37" y="18"/>
                        </a:cubicBezTo>
                        <a:cubicBezTo>
                          <a:pt x="40" y="23"/>
                          <a:pt x="41" y="26"/>
                          <a:pt x="41" y="32"/>
                        </a:cubicBezTo>
                        <a:cubicBezTo>
                          <a:pt x="41" y="38"/>
                          <a:pt x="38" y="49"/>
                          <a:pt x="35" y="56"/>
                        </a:cubicBezTo>
                        <a:cubicBezTo>
                          <a:pt x="32" y="63"/>
                          <a:pt x="29" y="71"/>
                          <a:pt x="23" y="76"/>
                        </a:cubicBezTo>
                        <a:cubicBezTo>
                          <a:pt x="17" y="81"/>
                          <a:pt x="2" y="92"/>
                          <a:pt x="1" y="88"/>
                        </a:cubicBezTo>
                        <a:cubicBezTo>
                          <a:pt x="0" y="84"/>
                          <a:pt x="13" y="62"/>
                          <a:pt x="15" y="52"/>
                        </a:cubicBezTo>
                        <a:cubicBezTo>
                          <a:pt x="17" y="42"/>
                          <a:pt x="16" y="36"/>
                          <a:pt x="15" y="30"/>
                        </a:cubicBezTo>
                      </a:path>
                    </a:pathLst>
                  </a:custGeom>
                  <a:solidFill>
                    <a:schemeClr val="bg2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35579" name="Text Box 59"/>
                <p:cNvSpPr txBox="1">
                  <a:spLocks noChangeArrowheads="1"/>
                </p:cNvSpPr>
                <p:nvPr/>
              </p:nvSpPr>
              <p:spPr bwMode="auto">
                <a:xfrm>
                  <a:off x="5207" y="3021"/>
                  <a:ext cx="555" cy="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400" b="1" dirty="0">
                      <a:latin typeface="Arial" pitchFamily="34" charset="0"/>
                      <a:cs typeface="Arial" pitchFamily="34" charset="0"/>
                    </a:rPr>
                    <a:t>Non-Net</a:t>
                  </a:r>
                </a:p>
              </p:txBody>
            </p:sp>
            <p:sp>
              <p:nvSpPr>
                <p:cNvPr id="235580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5193" y="3273"/>
                  <a:ext cx="580" cy="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400" b="1" dirty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Non-Res</a:t>
                  </a:r>
                </a:p>
              </p:txBody>
            </p:sp>
            <p:sp>
              <p:nvSpPr>
                <p:cNvPr id="235581" name="Freeform 61"/>
                <p:cNvSpPr>
                  <a:spLocks/>
                </p:cNvSpPr>
                <p:nvPr/>
              </p:nvSpPr>
              <p:spPr bwMode="auto">
                <a:xfrm>
                  <a:off x="5167" y="3221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82" name="Freeform 62" descr="20%"/>
                <p:cNvSpPr>
                  <a:spLocks/>
                </p:cNvSpPr>
                <p:nvPr/>
              </p:nvSpPr>
              <p:spPr bwMode="auto">
                <a:xfrm>
                  <a:off x="5144" y="2503"/>
                  <a:ext cx="612" cy="477"/>
                </a:xfrm>
                <a:custGeom>
                  <a:avLst/>
                  <a:gdLst/>
                  <a:ahLst/>
                  <a:cxnLst>
                    <a:cxn ang="0">
                      <a:pos x="543" y="456"/>
                    </a:cxn>
                    <a:cxn ang="0">
                      <a:pos x="543" y="222"/>
                    </a:cxn>
                    <a:cxn ang="0">
                      <a:pos x="612" y="30"/>
                    </a:cxn>
                    <a:cxn ang="0">
                      <a:pos x="573" y="18"/>
                    </a:cxn>
                    <a:cxn ang="0">
                      <a:pos x="501" y="9"/>
                    </a:cxn>
                    <a:cxn ang="0">
                      <a:pos x="426" y="0"/>
                    </a:cxn>
                    <a:cxn ang="0">
                      <a:pos x="324" y="0"/>
                    </a:cxn>
                    <a:cxn ang="0">
                      <a:pos x="255" y="3"/>
                    </a:cxn>
                    <a:cxn ang="0">
                      <a:pos x="189" y="9"/>
                    </a:cxn>
                    <a:cxn ang="0">
                      <a:pos x="108" y="24"/>
                    </a:cxn>
                    <a:cxn ang="0">
                      <a:pos x="48" y="57"/>
                    </a:cxn>
                    <a:cxn ang="0">
                      <a:pos x="27" y="66"/>
                    </a:cxn>
                    <a:cxn ang="0">
                      <a:pos x="0" y="99"/>
                    </a:cxn>
                    <a:cxn ang="0">
                      <a:pos x="3" y="120"/>
                    </a:cxn>
                    <a:cxn ang="0">
                      <a:pos x="33" y="165"/>
                    </a:cxn>
                    <a:cxn ang="0">
                      <a:pos x="51" y="174"/>
                    </a:cxn>
                    <a:cxn ang="0">
                      <a:pos x="51" y="216"/>
                    </a:cxn>
                    <a:cxn ang="0">
                      <a:pos x="42" y="402"/>
                    </a:cxn>
                    <a:cxn ang="0">
                      <a:pos x="111" y="429"/>
                    </a:cxn>
                    <a:cxn ang="0">
                      <a:pos x="210" y="465"/>
                    </a:cxn>
                    <a:cxn ang="0">
                      <a:pos x="303" y="474"/>
                    </a:cxn>
                    <a:cxn ang="0">
                      <a:pos x="366" y="474"/>
                    </a:cxn>
                    <a:cxn ang="0">
                      <a:pos x="435" y="477"/>
                    </a:cxn>
                    <a:cxn ang="0">
                      <a:pos x="543" y="456"/>
                    </a:cxn>
                  </a:cxnLst>
                  <a:rect l="0" t="0" r="r" b="b"/>
                  <a:pathLst>
                    <a:path w="612" h="477">
                      <a:moveTo>
                        <a:pt x="543" y="456"/>
                      </a:moveTo>
                      <a:lnTo>
                        <a:pt x="543" y="222"/>
                      </a:lnTo>
                      <a:lnTo>
                        <a:pt x="612" y="30"/>
                      </a:lnTo>
                      <a:lnTo>
                        <a:pt x="573" y="18"/>
                      </a:lnTo>
                      <a:lnTo>
                        <a:pt x="501" y="9"/>
                      </a:lnTo>
                      <a:lnTo>
                        <a:pt x="426" y="0"/>
                      </a:lnTo>
                      <a:lnTo>
                        <a:pt x="324" y="0"/>
                      </a:lnTo>
                      <a:lnTo>
                        <a:pt x="255" y="3"/>
                      </a:lnTo>
                      <a:lnTo>
                        <a:pt x="189" y="9"/>
                      </a:lnTo>
                      <a:lnTo>
                        <a:pt x="108" y="24"/>
                      </a:lnTo>
                      <a:lnTo>
                        <a:pt x="48" y="57"/>
                      </a:lnTo>
                      <a:lnTo>
                        <a:pt x="27" y="66"/>
                      </a:lnTo>
                      <a:lnTo>
                        <a:pt x="0" y="99"/>
                      </a:lnTo>
                      <a:lnTo>
                        <a:pt x="3" y="120"/>
                      </a:lnTo>
                      <a:lnTo>
                        <a:pt x="33" y="165"/>
                      </a:lnTo>
                      <a:lnTo>
                        <a:pt x="51" y="174"/>
                      </a:lnTo>
                      <a:lnTo>
                        <a:pt x="51" y="216"/>
                      </a:lnTo>
                      <a:lnTo>
                        <a:pt x="42" y="402"/>
                      </a:lnTo>
                      <a:lnTo>
                        <a:pt x="111" y="429"/>
                      </a:lnTo>
                      <a:lnTo>
                        <a:pt x="210" y="465"/>
                      </a:lnTo>
                      <a:lnTo>
                        <a:pt x="303" y="474"/>
                      </a:lnTo>
                      <a:lnTo>
                        <a:pt x="366" y="474"/>
                      </a:lnTo>
                      <a:lnTo>
                        <a:pt x="435" y="477"/>
                      </a:lnTo>
                      <a:lnTo>
                        <a:pt x="543" y="456"/>
                      </a:lnTo>
                      <a:close/>
                    </a:path>
                  </a:pathLst>
                </a:custGeom>
                <a:pattFill prst="pct20">
                  <a:fgClr>
                    <a:schemeClr val="tx1"/>
                  </a:fgClr>
                  <a:bgClr>
                    <a:srgbClr val="FFFF00"/>
                  </a:bgClr>
                </a:patt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83" name="Freeform 63"/>
                <p:cNvSpPr>
                  <a:spLocks/>
                </p:cNvSpPr>
                <p:nvPr/>
              </p:nvSpPr>
              <p:spPr bwMode="auto">
                <a:xfrm>
                  <a:off x="5155" y="267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84" name="Freeform 64"/>
                <p:cNvSpPr>
                  <a:spLocks/>
                </p:cNvSpPr>
                <p:nvPr/>
              </p:nvSpPr>
              <p:spPr bwMode="auto">
                <a:xfrm flipV="1">
                  <a:off x="5158" y="249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85" name="Line 65"/>
                <p:cNvSpPr>
                  <a:spLocks noChangeShapeType="1"/>
                </p:cNvSpPr>
                <p:nvPr/>
              </p:nvSpPr>
              <p:spPr bwMode="auto">
                <a:xfrm>
                  <a:off x="5833" y="2687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86" name="Line 66"/>
                <p:cNvSpPr>
                  <a:spLocks noChangeShapeType="1"/>
                </p:cNvSpPr>
                <p:nvPr/>
              </p:nvSpPr>
              <p:spPr bwMode="auto">
                <a:xfrm>
                  <a:off x="5179" y="2696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87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5190" y="2548"/>
                  <a:ext cx="474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400" b="1" dirty="0">
                      <a:latin typeface="Arial" pitchFamily="34" charset="0"/>
                      <a:cs typeface="Arial" pitchFamily="34" charset="0"/>
                    </a:rPr>
                    <a:t>Solid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sz="1400" b="1" dirty="0">
                      <a:latin typeface="Arial" pitchFamily="34" charset="0"/>
                      <a:cs typeface="Arial" pitchFamily="34" charset="0"/>
                    </a:rPr>
                    <a:t>Grains</a:t>
                  </a:r>
                </a:p>
              </p:txBody>
            </p:sp>
            <p:sp>
              <p:nvSpPr>
                <p:cNvPr id="235588" name="Freeform 68"/>
                <p:cNvSpPr>
                  <a:spLocks/>
                </p:cNvSpPr>
                <p:nvPr/>
              </p:nvSpPr>
              <p:spPr bwMode="auto">
                <a:xfrm>
                  <a:off x="5691" y="2541"/>
                  <a:ext cx="182" cy="174"/>
                </a:xfrm>
                <a:custGeom>
                  <a:avLst/>
                  <a:gdLst/>
                  <a:ahLst/>
                  <a:cxnLst>
                    <a:cxn ang="0">
                      <a:pos x="60" y="0"/>
                    </a:cxn>
                    <a:cxn ang="0">
                      <a:pos x="108" y="15"/>
                    </a:cxn>
                    <a:cxn ang="0">
                      <a:pos x="150" y="36"/>
                    </a:cxn>
                    <a:cxn ang="0">
                      <a:pos x="177" y="66"/>
                    </a:cxn>
                    <a:cxn ang="0">
                      <a:pos x="177" y="99"/>
                    </a:cxn>
                    <a:cxn ang="0">
                      <a:pos x="147" y="126"/>
                    </a:cxn>
                    <a:cxn ang="0">
                      <a:pos x="102" y="147"/>
                    </a:cxn>
                    <a:cxn ang="0">
                      <a:pos x="60" y="162"/>
                    </a:cxn>
                    <a:cxn ang="0">
                      <a:pos x="0" y="174"/>
                    </a:cxn>
                  </a:cxnLst>
                  <a:rect l="0" t="0" r="r" b="b"/>
                  <a:pathLst>
                    <a:path w="182" h="174">
                      <a:moveTo>
                        <a:pt x="60" y="0"/>
                      </a:moveTo>
                      <a:cubicBezTo>
                        <a:pt x="76" y="4"/>
                        <a:pt x="93" y="9"/>
                        <a:pt x="108" y="15"/>
                      </a:cubicBezTo>
                      <a:cubicBezTo>
                        <a:pt x="123" y="21"/>
                        <a:pt x="139" y="27"/>
                        <a:pt x="150" y="36"/>
                      </a:cubicBezTo>
                      <a:cubicBezTo>
                        <a:pt x="161" y="45"/>
                        <a:pt x="173" y="55"/>
                        <a:pt x="177" y="66"/>
                      </a:cubicBezTo>
                      <a:cubicBezTo>
                        <a:pt x="181" y="77"/>
                        <a:pt x="182" y="89"/>
                        <a:pt x="177" y="99"/>
                      </a:cubicBezTo>
                      <a:cubicBezTo>
                        <a:pt x="172" y="109"/>
                        <a:pt x="159" y="118"/>
                        <a:pt x="147" y="126"/>
                      </a:cubicBezTo>
                      <a:cubicBezTo>
                        <a:pt x="135" y="134"/>
                        <a:pt x="116" y="141"/>
                        <a:pt x="102" y="147"/>
                      </a:cubicBezTo>
                      <a:cubicBezTo>
                        <a:pt x="88" y="153"/>
                        <a:pt x="77" y="158"/>
                        <a:pt x="60" y="162"/>
                      </a:cubicBezTo>
                      <a:cubicBezTo>
                        <a:pt x="43" y="166"/>
                        <a:pt x="21" y="170"/>
                        <a:pt x="0" y="174"/>
                      </a:cubicBezTo>
                    </a:path>
                  </a:pathLst>
                </a:custGeom>
                <a:solidFill>
                  <a:srgbClr val="0099FF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89" name="Freeform 69"/>
                <p:cNvSpPr>
                  <a:spLocks/>
                </p:cNvSpPr>
                <p:nvPr/>
              </p:nvSpPr>
              <p:spPr bwMode="auto">
                <a:xfrm>
                  <a:off x="5691" y="2697"/>
                  <a:ext cx="141" cy="78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3" y="96"/>
                    </a:cxn>
                    <a:cxn ang="0">
                      <a:pos x="57" y="90"/>
                    </a:cxn>
                    <a:cxn ang="0">
                      <a:pos x="96" y="84"/>
                    </a:cxn>
                    <a:cxn ang="0">
                      <a:pos x="114" y="81"/>
                    </a:cxn>
                    <a:cxn ang="0">
                      <a:pos x="135" y="63"/>
                    </a:cxn>
                    <a:cxn ang="0">
                      <a:pos x="141" y="0"/>
                    </a:cxn>
                    <a:cxn ang="0">
                      <a:pos x="120" y="9"/>
                    </a:cxn>
                    <a:cxn ang="0">
                      <a:pos x="81" y="21"/>
                    </a:cxn>
                    <a:cxn ang="0">
                      <a:pos x="57" y="24"/>
                    </a:cxn>
                    <a:cxn ang="0">
                      <a:pos x="33" y="24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141" h="96">
                      <a:moveTo>
                        <a:pt x="0" y="36"/>
                      </a:moveTo>
                      <a:lnTo>
                        <a:pt x="3" y="96"/>
                      </a:lnTo>
                      <a:lnTo>
                        <a:pt x="57" y="90"/>
                      </a:lnTo>
                      <a:lnTo>
                        <a:pt x="96" y="84"/>
                      </a:lnTo>
                      <a:lnTo>
                        <a:pt x="114" y="81"/>
                      </a:lnTo>
                      <a:lnTo>
                        <a:pt x="135" y="63"/>
                      </a:lnTo>
                      <a:lnTo>
                        <a:pt x="141" y="0"/>
                      </a:lnTo>
                      <a:lnTo>
                        <a:pt x="120" y="9"/>
                      </a:lnTo>
                      <a:lnTo>
                        <a:pt x="81" y="21"/>
                      </a:lnTo>
                      <a:lnTo>
                        <a:pt x="57" y="24"/>
                      </a:lnTo>
                      <a:lnTo>
                        <a:pt x="33" y="24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0099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90" name="Freeform 70"/>
                <p:cNvSpPr>
                  <a:spLocks/>
                </p:cNvSpPr>
                <p:nvPr/>
              </p:nvSpPr>
              <p:spPr bwMode="auto">
                <a:xfrm>
                  <a:off x="5176" y="2672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5591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5642" y="2792"/>
                  <a:ext cx="270" cy="1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900" b="1" dirty="0">
                      <a:solidFill>
                        <a:schemeClr val="bg1"/>
                      </a:solidFill>
                      <a:latin typeface="Arial Black" pitchFamily="34" charset="0"/>
                      <a:cs typeface="Arial" pitchFamily="34" charset="0"/>
                    </a:rPr>
                    <a:t>Gas</a:t>
                  </a:r>
                </a:p>
              </p:txBody>
            </p:sp>
            <p:sp>
              <p:nvSpPr>
                <p:cNvPr id="235592" name="Text Box 72"/>
                <p:cNvSpPr txBox="1">
                  <a:spLocks noChangeArrowheads="1"/>
                </p:cNvSpPr>
                <p:nvPr/>
              </p:nvSpPr>
              <p:spPr bwMode="auto">
                <a:xfrm rot="18500544">
                  <a:off x="5600" y="2566"/>
                  <a:ext cx="351" cy="1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900" b="1" dirty="0">
                      <a:solidFill>
                        <a:schemeClr val="bg1"/>
                      </a:solidFill>
                      <a:latin typeface="Arial Black" pitchFamily="34" charset="0"/>
                      <a:cs typeface="Arial" pitchFamily="34" charset="0"/>
                    </a:rPr>
                    <a:t>Water</a:t>
                  </a:r>
                </a:p>
              </p:txBody>
            </p:sp>
          </p:grpSp>
          <p:sp>
            <p:nvSpPr>
              <p:cNvPr id="235593" name="Text Box 73"/>
              <p:cNvSpPr txBox="1">
                <a:spLocks noChangeArrowheads="1"/>
              </p:cNvSpPr>
              <p:nvPr/>
            </p:nvSpPr>
            <p:spPr bwMode="auto">
              <a:xfrm>
                <a:off x="4750" y="3525"/>
                <a:ext cx="595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0000"/>
                    </a:solidFill>
                    <a:latin typeface="Arial Black" pitchFamily="34" charset="0"/>
                  </a:rPr>
                  <a:t>HC</a:t>
                </a:r>
              </a:p>
              <a:p>
                <a:pPr algn="ctr"/>
                <a:r>
                  <a:rPr lang="en-US" sz="1400" b="1" dirty="0">
                    <a:solidFill>
                      <a:srgbClr val="FF0000"/>
                    </a:solidFill>
                    <a:latin typeface="Arial Black" pitchFamily="34" charset="0"/>
                  </a:rPr>
                  <a:t>Volume</a:t>
                </a:r>
              </a:p>
            </p:txBody>
          </p:sp>
        </p:grpSp>
        <p:sp>
          <p:nvSpPr>
            <p:cNvPr id="235594" name="Freeform 74"/>
            <p:cNvSpPr>
              <a:spLocks/>
            </p:cNvSpPr>
            <p:nvPr/>
          </p:nvSpPr>
          <p:spPr bwMode="auto">
            <a:xfrm>
              <a:off x="7370763" y="2260600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5557" name="Freeform 37"/>
            <p:cNvSpPr>
              <a:spLocks/>
            </p:cNvSpPr>
            <p:nvPr/>
          </p:nvSpPr>
          <p:spPr bwMode="auto">
            <a:xfrm>
              <a:off x="7391400" y="2259013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5558" name="Freeform 38"/>
            <p:cNvSpPr>
              <a:spLocks/>
            </p:cNvSpPr>
            <p:nvPr/>
          </p:nvSpPr>
          <p:spPr bwMode="auto">
            <a:xfrm>
              <a:off x="7424738" y="2178050"/>
              <a:ext cx="1019175" cy="138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ransition xmlns:p14="http://schemas.microsoft.com/office/powerpoint/2010/main">
    <p:pull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Recoverable HC</a:t>
            </a:r>
          </a:p>
        </p:txBody>
      </p:sp>
      <p:sp>
        <p:nvSpPr>
          <p:cNvPr id="234537" name="Rectangle 4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36486" y="953813"/>
            <a:ext cx="6353496" cy="4525963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tabLst>
                <a:tab pos="568325" algn="l"/>
              </a:tabLst>
            </a:pPr>
            <a:r>
              <a:rPr lang="en-US" sz="2800" dirty="0" smtClean="0"/>
              <a:t>We need a recovery efficiency to go 	from HC in place to recoverable HC</a:t>
            </a:r>
          </a:p>
          <a:p>
            <a:pPr>
              <a:lnSpc>
                <a:spcPct val="90000"/>
              </a:lnSpc>
              <a:spcBef>
                <a:spcPts val="1800"/>
              </a:spcBef>
              <a:tabLst>
                <a:tab pos="568325" algn="l"/>
              </a:tabLst>
            </a:pPr>
            <a:r>
              <a:rPr lang="en-US" sz="2800" dirty="0" smtClean="0"/>
              <a:t>To get a recoverable gas value, we 	will assume a 70% recovery 	efficiency</a:t>
            </a:r>
          </a:p>
          <a:p>
            <a:pPr>
              <a:lnSpc>
                <a:spcPct val="90000"/>
              </a:lnSpc>
              <a:spcBef>
                <a:spcPts val="1800"/>
              </a:spcBef>
              <a:tabLst>
                <a:tab pos="568325" algn="l"/>
              </a:tabLst>
            </a:pPr>
            <a:r>
              <a:rPr lang="en-US" sz="2800" dirty="0" smtClean="0"/>
              <a:t>Many factors go into recovery 		efficiency, in particular, how 	effective the reservoir’s 		“plumbing” is (permeability)</a:t>
            </a:r>
          </a:p>
          <a:p>
            <a:pPr>
              <a:lnSpc>
                <a:spcPct val="90000"/>
              </a:lnSpc>
              <a:spcBef>
                <a:spcPts val="1800"/>
              </a:spcBef>
              <a:tabLst>
                <a:tab pos="568325" algn="l"/>
              </a:tabLst>
            </a:pPr>
            <a:r>
              <a:rPr lang="en-US" sz="2800" dirty="0" smtClean="0"/>
              <a:t>We also include a volumetric 		expansion due to the drop in 		temperature and pressure</a:t>
            </a:r>
          </a:p>
        </p:txBody>
      </p:sp>
      <p:sp>
        <p:nvSpPr>
          <p:cNvPr id="234552" name="Text Box 56"/>
          <p:cNvSpPr txBox="1">
            <a:spLocks noChangeArrowheads="1"/>
          </p:cNvSpPr>
          <p:nvPr/>
        </p:nvSpPr>
        <p:spPr bwMode="auto">
          <a:xfrm>
            <a:off x="7038258" y="4171950"/>
            <a:ext cx="2052485" cy="2031325"/>
          </a:xfrm>
          <a:prstGeom prst="rect">
            <a:avLst/>
          </a:prstGeom>
          <a:solidFill>
            <a:srgbClr val="FFFF99"/>
          </a:solidFill>
          <a:ln w="285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FF0000"/>
                </a:solidFill>
                <a:latin typeface="Arial Black" pitchFamily="34" charset="0"/>
              </a:rPr>
              <a:t>In-Place HC </a:t>
            </a:r>
          </a:p>
          <a:p>
            <a:pPr algn="ctr"/>
            <a:r>
              <a:rPr lang="en-US" sz="1800" dirty="0">
                <a:solidFill>
                  <a:srgbClr val="FF0000"/>
                </a:solidFill>
                <a:latin typeface="Arial Black" pitchFamily="34" charset="0"/>
              </a:rPr>
              <a:t>*</a:t>
            </a:r>
          </a:p>
          <a:p>
            <a:pPr algn="ctr"/>
            <a:r>
              <a:rPr lang="en-US" sz="1800" dirty="0" smtClean="0">
                <a:solidFill>
                  <a:srgbClr val="FF0000"/>
                </a:solidFill>
                <a:latin typeface="Arial Black" pitchFamily="34" charset="0"/>
              </a:rPr>
              <a:t>Recovery Eff.</a:t>
            </a:r>
          </a:p>
          <a:p>
            <a:pPr algn="ctr"/>
            <a:r>
              <a:rPr lang="en-US" sz="1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Arial Black" pitchFamily="34" charset="0"/>
              </a:rPr>
              <a:t>*</a:t>
            </a:r>
          </a:p>
          <a:p>
            <a:pPr algn="ctr"/>
            <a:r>
              <a:rPr lang="en-US" sz="1800" dirty="0" smtClean="0">
                <a:solidFill>
                  <a:srgbClr val="FF0000"/>
                </a:solidFill>
                <a:latin typeface="Arial Black" pitchFamily="34" charset="0"/>
              </a:rPr>
              <a:t>Expan. Factor</a:t>
            </a:r>
          </a:p>
          <a:p>
            <a:pPr algn="ctr"/>
            <a:r>
              <a:rPr lang="en-US" sz="1800" dirty="0" smtClean="0">
                <a:solidFill>
                  <a:srgbClr val="FF0000"/>
                </a:solidFill>
                <a:latin typeface="Arial Black" pitchFamily="34" charset="0"/>
              </a:rPr>
              <a:t>  </a:t>
            </a:r>
            <a:endParaRPr lang="en-US" sz="1800" dirty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en-US" sz="1800" dirty="0">
                <a:solidFill>
                  <a:srgbClr val="FF0000"/>
                </a:solidFill>
                <a:latin typeface="Arial Black" pitchFamily="34" charset="0"/>
              </a:rPr>
              <a:t>Recoverable V.</a:t>
            </a:r>
          </a:p>
        </p:txBody>
      </p:sp>
      <p:sp>
        <p:nvSpPr>
          <p:cNvPr id="234553" name="Line 57"/>
          <p:cNvSpPr>
            <a:spLocks noChangeShapeType="1"/>
          </p:cNvSpPr>
          <p:nvPr/>
        </p:nvSpPr>
        <p:spPr bwMode="auto">
          <a:xfrm>
            <a:off x="8064500" y="5586849"/>
            <a:ext cx="0" cy="3651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5743575" y="4016375"/>
            <a:ext cx="1289050" cy="2381249"/>
            <a:chOff x="3618" y="2530"/>
            <a:chExt cx="812" cy="1500"/>
          </a:xfrm>
        </p:grpSpPr>
        <p:grpSp>
          <p:nvGrpSpPr>
            <p:cNvPr id="3" name="Group 59"/>
            <p:cNvGrpSpPr>
              <a:grpSpLocks/>
            </p:cNvGrpSpPr>
            <p:nvPr/>
          </p:nvGrpSpPr>
          <p:grpSpPr bwMode="auto">
            <a:xfrm>
              <a:off x="3618" y="2530"/>
              <a:ext cx="812" cy="1122"/>
              <a:chOff x="5129" y="2447"/>
              <a:chExt cx="812" cy="1122"/>
            </a:xfrm>
          </p:grpSpPr>
          <p:sp>
            <p:nvSpPr>
              <p:cNvPr id="234556" name="Oval 60"/>
              <p:cNvSpPr>
                <a:spLocks noChangeArrowheads="1"/>
              </p:cNvSpPr>
              <p:nvPr/>
            </p:nvSpPr>
            <p:spPr bwMode="auto">
              <a:xfrm>
                <a:off x="5129" y="276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57" name="Oval 61"/>
              <p:cNvSpPr>
                <a:spLocks noChangeArrowheads="1"/>
              </p:cNvSpPr>
              <p:nvPr/>
            </p:nvSpPr>
            <p:spPr bwMode="auto">
              <a:xfrm>
                <a:off x="5129" y="3035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58" name="Oval 62"/>
              <p:cNvSpPr>
                <a:spLocks noChangeArrowheads="1"/>
              </p:cNvSpPr>
              <p:nvPr/>
            </p:nvSpPr>
            <p:spPr bwMode="auto">
              <a:xfrm>
                <a:off x="5129" y="3309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59" name="Rectangle 63"/>
              <p:cNvSpPr>
                <a:spLocks noChangeArrowheads="1"/>
              </p:cNvSpPr>
              <p:nvPr/>
            </p:nvSpPr>
            <p:spPr bwMode="auto">
              <a:xfrm>
                <a:off x="5177" y="2661"/>
                <a:ext cx="653" cy="78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60" name="Freeform 64"/>
              <p:cNvSpPr>
                <a:spLocks/>
              </p:cNvSpPr>
              <p:nvPr/>
            </p:nvSpPr>
            <p:spPr bwMode="auto">
              <a:xfrm>
                <a:off x="5167" y="294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61" name="Oval 65" descr="80%"/>
              <p:cNvSpPr>
                <a:spLocks noChangeArrowheads="1"/>
              </p:cNvSpPr>
              <p:nvPr/>
            </p:nvSpPr>
            <p:spPr bwMode="auto">
              <a:xfrm>
                <a:off x="5129" y="2490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62" name="Freeform 66"/>
              <p:cNvSpPr>
                <a:spLocks/>
              </p:cNvSpPr>
              <p:nvPr/>
            </p:nvSpPr>
            <p:spPr bwMode="auto">
              <a:xfrm>
                <a:off x="5824" y="3396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63" name="Freeform 67"/>
              <p:cNvSpPr>
                <a:spLocks/>
              </p:cNvSpPr>
              <p:nvPr/>
            </p:nvSpPr>
            <p:spPr bwMode="auto">
              <a:xfrm>
                <a:off x="5142" y="3390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64" name="Text Box 68"/>
              <p:cNvSpPr txBox="1">
                <a:spLocks noChangeArrowheads="1"/>
              </p:cNvSpPr>
              <p:nvPr/>
            </p:nvSpPr>
            <p:spPr bwMode="auto">
              <a:xfrm>
                <a:off x="5197" y="3288"/>
                <a:ext cx="514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Non-Res</a:t>
                </a:r>
              </a:p>
            </p:txBody>
          </p:sp>
          <p:sp>
            <p:nvSpPr>
              <p:cNvPr id="234565" name="Freeform 69"/>
              <p:cNvSpPr>
                <a:spLocks/>
              </p:cNvSpPr>
              <p:nvPr/>
            </p:nvSpPr>
            <p:spPr bwMode="auto">
              <a:xfrm>
                <a:off x="5173" y="2880"/>
                <a:ext cx="665" cy="366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66" name="Freeform 70"/>
              <p:cNvSpPr>
                <a:spLocks/>
              </p:cNvSpPr>
              <p:nvPr/>
            </p:nvSpPr>
            <p:spPr bwMode="auto">
              <a:xfrm>
                <a:off x="5177" y="3140"/>
                <a:ext cx="684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67" name="Freeform 71"/>
              <p:cNvSpPr>
                <a:spLocks/>
              </p:cNvSpPr>
              <p:nvPr/>
            </p:nvSpPr>
            <p:spPr bwMode="auto">
              <a:xfrm>
                <a:off x="5173" y="348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4" name="Group 72"/>
              <p:cNvGrpSpPr>
                <a:grpSpLocks/>
              </p:cNvGrpSpPr>
              <p:nvPr/>
            </p:nvGrpSpPr>
            <p:grpSpPr bwMode="auto">
              <a:xfrm>
                <a:off x="5141" y="3117"/>
                <a:ext cx="726" cy="93"/>
                <a:chOff x="1948" y="3088"/>
                <a:chExt cx="726" cy="93"/>
              </a:xfrm>
            </p:grpSpPr>
            <p:sp>
              <p:nvSpPr>
                <p:cNvPr id="234569" name="Freeform 73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sz="12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34570" name="Freeform 74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sz="12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5" name="Group 75"/>
              <p:cNvGrpSpPr>
                <a:grpSpLocks/>
              </p:cNvGrpSpPr>
              <p:nvPr/>
            </p:nvGrpSpPr>
            <p:grpSpPr bwMode="auto">
              <a:xfrm>
                <a:off x="5141" y="2847"/>
                <a:ext cx="726" cy="93"/>
                <a:chOff x="1948" y="3088"/>
                <a:chExt cx="726" cy="93"/>
              </a:xfrm>
            </p:grpSpPr>
            <p:sp>
              <p:nvSpPr>
                <p:cNvPr id="234572" name="Freeform 76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sz="12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34573" name="Freeform 77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sz="12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234574" name="Text Box 78"/>
              <p:cNvSpPr txBox="1">
                <a:spLocks noChangeArrowheads="1"/>
              </p:cNvSpPr>
              <p:nvPr/>
            </p:nvSpPr>
            <p:spPr bwMode="auto">
              <a:xfrm>
                <a:off x="5249" y="3015"/>
                <a:ext cx="493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latin typeface="Arial" pitchFamily="34" charset="0"/>
                    <a:cs typeface="Arial" pitchFamily="34" charset="0"/>
                  </a:rPr>
                  <a:t>Non-Net</a:t>
                </a:r>
              </a:p>
            </p:txBody>
          </p:sp>
          <p:sp>
            <p:nvSpPr>
              <p:cNvPr id="234575" name="Text Box 79"/>
              <p:cNvSpPr txBox="1">
                <a:spLocks noChangeArrowheads="1"/>
              </p:cNvSpPr>
              <p:nvPr/>
            </p:nvSpPr>
            <p:spPr bwMode="auto">
              <a:xfrm>
                <a:off x="5259" y="3321"/>
                <a:ext cx="514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Non-Res</a:t>
                </a:r>
              </a:p>
            </p:txBody>
          </p:sp>
          <p:sp>
            <p:nvSpPr>
              <p:cNvPr id="234576" name="Freeform 80"/>
              <p:cNvSpPr>
                <a:spLocks/>
              </p:cNvSpPr>
              <p:nvPr/>
            </p:nvSpPr>
            <p:spPr bwMode="auto">
              <a:xfrm>
                <a:off x="5167" y="3221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77" name="Freeform 81" descr="20%"/>
              <p:cNvSpPr>
                <a:spLocks/>
              </p:cNvSpPr>
              <p:nvPr/>
            </p:nvSpPr>
            <p:spPr bwMode="auto">
              <a:xfrm>
                <a:off x="5144" y="2503"/>
                <a:ext cx="612" cy="477"/>
              </a:xfrm>
              <a:custGeom>
                <a:avLst/>
                <a:gdLst/>
                <a:ahLst/>
                <a:cxnLst>
                  <a:cxn ang="0">
                    <a:pos x="543" y="456"/>
                  </a:cxn>
                  <a:cxn ang="0">
                    <a:pos x="543" y="222"/>
                  </a:cxn>
                  <a:cxn ang="0">
                    <a:pos x="612" y="30"/>
                  </a:cxn>
                  <a:cxn ang="0">
                    <a:pos x="573" y="18"/>
                  </a:cxn>
                  <a:cxn ang="0">
                    <a:pos x="501" y="9"/>
                  </a:cxn>
                  <a:cxn ang="0">
                    <a:pos x="426" y="0"/>
                  </a:cxn>
                  <a:cxn ang="0">
                    <a:pos x="324" y="0"/>
                  </a:cxn>
                  <a:cxn ang="0">
                    <a:pos x="255" y="3"/>
                  </a:cxn>
                  <a:cxn ang="0">
                    <a:pos x="189" y="9"/>
                  </a:cxn>
                  <a:cxn ang="0">
                    <a:pos x="108" y="24"/>
                  </a:cxn>
                  <a:cxn ang="0">
                    <a:pos x="48" y="57"/>
                  </a:cxn>
                  <a:cxn ang="0">
                    <a:pos x="27" y="66"/>
                  </a:cxn>
                  <a:cxn ang="0">
                    <a:pos x="0" y="99"/>
                  </a:cxn>
                  <a:cxn ang="0">
                    <a:pos x="3" y="120"/>
                  </a:cxn>
                  <a:cxn ang="0">
                    <a:pos x="33" y="165"/>
                  </a:cxn>
                  <a:cxn ang="0">
                    <a:pos x="51" y="174"/>
                  </a:cxn>
                  <a:cxn ang="0">
                    <a:pos x="51" y="216"/>
                  </a:cxn>
                  <a:cxn ang="0">
                    <a:pos x="42" y="402"/>
                  </a:cxn>
                  <a:cxn ang="0">
                    <a:pos x="111" y="429"/>
                  </a:cxn>
                  <a:cxn ang="0">
                    <a:pos x="210" y="465"/>
                  </a:cxn>
                  <a:cxn ang="0">
                    <a:pos x="303" y="474"/>
                  </a:cxn>
                  <a:cxn ang="0">
                    <a:pos x="366" y="474"/>
                  </a:cxn>
                  <a:cxn ang="0">
                    <a:pos x="435" y="477"/>
                  </a:cxn>
                  <a:cxn ang="0">
                    <a:pos x="543" y="456"/>
                  </a:cxn>
                </a:cxnLst>
                <a:rect l="0" t="0" r="r" b="b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78" name="Freeform 82"/>
              <p:cNvSpPr>
                <a:spLocks/>
              </p:cNvSpPr>
              <p:nvPr/>
            </p:nvSpPr>
            <p:spPr bwMode="auto">
              <a:xfrm>
                <a:off x="5155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79" name="Freeform 83"/>
              <p:cNvSpPr>
                <a:spLocks/>
              </p:cNvSpPr>
              <p:nvPr/>
            </p:nvSpPr>
            <p:spPr bwMode="auto">
              <a:xfrm flipV="1">
                <a:off x="5158" y="249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80" name="Line 84"/>
              <p:cNvSpPr>
                <a:spLocks noChangeShapeType="1"/>
              </p:cNvSpPr>
              <p:nvPr/>
            </p:nvSpPr>
            <p:spPr bwMode="auto">
              <a:xfrm>
                <a:off x="5833" y="2687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81" name="Line 85"/>
              <p:cNvSpPr>
                <a:spLocks noChangeShapeType="1"/>
              </p:cNvSpPr>
              <p:nvPr/>
            </p:nvSpPr>
            <p:spPr bwMode="auto">
              <a:xfrm>
                <a:off x="5179" y="2696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82" name="Text Box 86"/>
              <p:cNvSpPr txBox="1">
                <a:spLocks noChangeArrowheads="1"/>
              </p:cNvSpPr>
              <p:nvPr/>
            </p:nvSpPr>
            <p:spPr bwMode="auto">
              <a:xfrm>
                <a:off x="5190" y="2542"/>
                <a:ext cx="474" cy="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400" b="1" dirty="0">
                    <a:latin typeface="Arial" pitchFamily="34" charset="0"/>
                    <a:cs typeface="Arial" pitchFamily="34" charset="0"/>
                  </a:rPr>
                  <a:t>Solid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400" b="1" dirty="0">
                    <a:latin typeface="Arial" pitchFamily="34" charset="0"/>
                    <a:cs typeface="Arial" pitchFamily="34" charset="0"/>
                  </a:rPr>
                  <a:t>Grains</a:t>
                </a:r>
              </a:p>
            </p:txBody>
          </p:sp>
          <p:sp>
            <p:nvSpPr>
              <p:cNvPr id="234583" name="Freeform 87"/>
              <p:cNvSpPr>
                <a:spLocks/>
              </p:cNvSpPr>
              <p:nvPr/>
            </p:nvSpPr>
            <p:spPr bwMode="auto">
              <a:xfrm>
                <a:off x="5691" y="2541"/>
                <a:ext cx="182" cy="174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108" y="15"/>
                  </a:cxn>
                  <a:cxn ang="0">
                    <a:pos x="150" y="36"/>
                  </a:cxn>
                  <a:cxn ang="0">
                    <a:pos x="177" y="66"/>
                  </a:cxn>
                  <a:cxn ang="0">
                    <a:pos x="177" y="99"/>
                  </a:cxn>
                  <a:cxn ang="0">
                    <a:pos x="147" y="126"/>
                  </a:cxn>
                  <a:cxn ang="0">
                    <a:pos x="102" y="147"/>
                  </a:cxn>
                  <a:cxn ang="0">
                    <a:pos x="60" y="162"/>
                  </a:cxn>
                  <a:cxn ang="0">
                    <a:pos x="0" y="174"/>
                  </a:cxn>
                </a:cxnLst>
                <a:rect l="0" t="0" r="r" b="b"/>
                <a:pathLst>
                  <a:path w="182" h="174">
                    <a:moveTo>
                      <a:pt x="60" y="0"/>
                    </a:moveTo>
                    <a:cubicBezTo>
                      <a:pt x="76" y="4"/>
                      <a:pt x="93" y="9"/>
                      <a:pt x="108" y="15"/>
                    </a:cubicBezTo>
                    <a:cubicBezTo>
                      <a:pt x="123" y="21"/>
                      <a:pt x="139" y="27"/>
                      <a:pt x="150" y="36"/>
                    </a:cubicBezTo>
                    <a:cubicBezTo>
                      <a:pt x="161" y="45"/>
                      <a:pt x="173" y="55"/>
                      <a:pt x="177" y="66"/>
                    </a:cubicBezTo>
                    <a:cubicBezTo>
                      <a:pt x="181" y="77"/>
                      <a:pt x="182" y="89"/>
                      <a:pt x="177" y="99"/>
                    </a:cubicBezTo>
                    <a:cubicBezTo>
                      <a:pt x="172" y="109"/>
                      <a:pt x="159" y="118"/>
                      <a:pt x="147" y="126"/>
                    </a:cubicBezTo>
                    <a:cubicBezTo>
                      <a:pt x="135" y="134"/>
                      <a:pt x="116" y="141"/>
                      <a:pt x="102" y="147"/>
                    </a:cubicBezTo>
                    <a:cubicBezTo>
                      <a:pt x="88" y="153"/>
                      <a:pt x="77" y="158"/>
                      <a:pt x="60" y="162"/>
                    </a:cubicBezTo>
                    <a:cubicBezTo>
                      <a:pt x="43" y="166"/>
                      <a:pt x="21" y="170"/>
                      <a:pt x="0" y="174"/>
                    </a:cubicBezTo>
                  </a:path>
                </a:pathLst>
              </a:custGeom>
              <a:solidFill>
                <a:srgbClr val="0099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84" name="Freeform 88"/>
              <p:cNvSpPr>
                <a:spLocks/>
              </p:cNvSpPr>
              <p:nvPr/>
            </p:nvSpPr>
            <p:spPr bwMode="auto">
              <a:xfrm>
                <a:off x="5691" y="2697"/>
                <a:ext cx="141" cy="78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" y="96"/>
                  </a:cxn>
                  <a:cxn ang="0">
                    <a:pos x="57" y="90"/>
                  </a:cxn>
                  <a:cxn ang="0">
                    <a:pos x="96" y="84"/>
                  </a:cxn>
                  <a:cxn ang="0">
                    <a:pos x="114" y="81"/>
                  </a:cxn>
                  <a:cxn ang="0">
                    <a:pos x="135" y="63"/>
                  </a:cxn>
                  <a:cxn ang="0">
                    <a:pos x="141" y="0"/>
                  </a:cxn>
                  <a:cxn ang="0">
                    <a:pos x="120" y="9"/>
                  </a:cxn>
                  <a:cxn ang="0">
                    <a:pos x="81" y="21"/>
                  </a:cxn>
                  <a:cxn ang="0">
                    <a:pos x="57" y="24"/>
                  </a:cxn>
                  <a:cxn ang="0">
                    <a:pos x="33" y="24"/>
                  </a:cxn>
                  <a:cxn ang="0">
                    <a:pos x="0" y="36"/>
                  </a:cxn>
                </a:cxnLst>
                <a:rect l="0" t="0" r="r" b="b"/>
                <a:pathLst>
                  <a:path w="141" h="96">
                    <a:moveTo>
                      <a:pt x="0" y="36"/>
                    </a:moveTo>
                    <a:lnTo>
                      <a:pt x="3" y="96"/>
                    </a:lnTo>
                    <a:lnTo>
                      <a:pt x="57" y="90"/>
                    </a:lnTo>
                    <a:lnTo>
                      <a:pt x="96" y="84"/>
                    </a:lnTo>
                    <a:lnTo>
                      <a:pt x="114" y="81"/>
                    </a:lnTo>
                    <a:lnTo>
                      <a:pt x="135" y="63"/>
                    </a:lnTo>
                    <a:lnTo>
                      <a:pt x="141" y="0"/>
                    </a:lnTo>
                    <a:lnTo>
                      <a:pt x="120" y="9"/>
                    </a:lnTo>
                    <a:lnTo>
                      <a:pt x="81" y="21"/>
                    </a:lnTo>
                    <a:lnTo>
                      <a:pt x="57" y="24"/>
                    </a:lnTo>
                    <a:lnTo>
                      <a:pt x="33" y="24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85" name="Freeform 89"/>
              <p:cNvSpPr>
                <a:spLocks/>
              </p:cNvSpPr>
              <p:nvPr/>
            </p:nvSpPr>
            <p:spPr bwMode="auto">
              <a:xfrm>
                <a:off x="5176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4586" name="Text Box 90"/>
              <p:cNvSpPr txBox="1">
                <a:spLocks noChangeArrowheads="1"/>
              </p:cNvSpPr>
              <p:nvPr/>
            </p:nvSpPr>
            <p:spPr bwMode="auto">
              <a:xfrm>
                <a:off x="5642" y="2792"/>
                <a:ext cx="299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Gas</a:t>
                </a:r>
              </a:p>
            </p:txBody>
          </p:sp>
          <p:sp>
            <p:nvSpPr>
              <p:cNvPr id="234587" name="Text Box 91"/>
              <p:cNvSpPr txBox="1">
                <a:spLocks noChangeArrowheads="1"/>
              </p:cNvSpPr>
              <p:nvPr/>
            </p:nvSpPr>
            <p:spPr bwMode="auto">
              <a:xfrm rot="18500544">
                <a:off x="5584" y="2551"/>
                <a:ext cx="381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Water</a:t>
                </a:r>
              </a:p>
            </p:txBody>
          </p:sp>
        </p:grpSp>
        <p:sp>
          <p:nvSpPr>
            <p:cNvPr id="234588" name="Text Box 92"/>
            <p:cNvSpPr txBox="1">
              <a:spLocks noChangeArrowheads="1"/>
            </p:cNvSpPr>
            <p:nvPr/>
          </p:nvSpPr>
          <p:spPr bwMode="auto">
            <a:xfrm>
              <a:off x="3684" y="3700"/>
              <a:ext cx="57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  <a:cs typeface="Arial" pitchFamily="34" charset="0"/>
                </a:rPr>
                <a:t>HC</a:t>
              </a:r>
            </a:p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  <a:cs typeface="Arial" pitchFamily="34" charset="0"/>
                </a:rPr>
                <a:t>Volume</a:t>
              </a:r>
            </a:p>
          </p:txBody>
        </p:sp>
        <p:sp>
          <p:nvSpPr>
            <p:cNvPr id="234589" name="Freeform 93"/>
            <p:cNvSpPr>
              <a:spLocks/>
            </p:cNvSpPr>
            <p:nvPr/>
          </p:nvSpPr>
          <p:spPr bwMode="auto">
            <a:xfrm>
              <a:off x="3646" y="3029"/>
              <a:ext cx="672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4590" name="Freeform 94"/>
            <p:cNvSpPr>
              <a:spLocks/>
            </p:cNvSpPr>
            <p:nvPr/>
          </p:nvSpPr>
          <p:spPr bwMode="auto">
            <a:xfrm>
              <a:off x="3659" y="3028"/>
              <a:ext cx="672" cy="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4591" name="Freeform 95"/>
            <p:cNvSpPr>
              <a:spLocks/>
            </p:cNvSpPr>
            <p:nvPr/>
          </p:nvSpPr>
          <p:spPr bwMode="auto">
            <a:xfrm>
              <a:off x="3680" y="2977"/>
              <a:ext cx="642" cy="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34592" name="Picture 96"/>
          <p:cNvPicPr>
            <a:picLocks noChangeAspect="1" noChangeArrowheads="1"/>
          </p:cNvPicPr>
          <p:nvPr/>
        </p:nvPicPr>
        <p:blipFill>
          <a:blip r:embed="rId3" cstate="print">
            <a:lum bright="23000" contrast="20000"/>
          </a:blip>
          <a:srcRect l="4346" t="34891" r="46117" b="14870"/>
          <a:stretch>
            <a:fillRect/>
          </a:stretch>
        </p:blipFill>
        <p:spPr bwMode="auto">
          <a:xfrm>
            <a:off x="6635750" y="1473200"/>
            <a:ext cx="16002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4593" name="Text Box 97"/>
          <p:cNvSpPr txBox="1">
            <a:spLocks noChangeArrowheads="1"/>
          </p:cNvSpPr>
          <p:nvPr/>
        </p:nvSpPr>
        <p:spPr bwMode="auto">
          <a:xfrm>
            <a:off x="5842319" y="3551238"/>
            <a:ext cx="1050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latin typeface="Verdana" pitchFamily="34" charset="0"/>
              </a:rPr>
              <a:t>In Place</a:t>
            </a:r>
          </a:p>
          <a:p>
            <a:pPr algn="ctr"/>
            <a:r>
              <a:rPr lang="en-US" sz="1400" b="1" dirty="0">
                <a:latin typeface="Verdana" pitchFamily="34" charset="0"/>
              </a:rPr>
              <a:t>at Depth</a:t>
            </a:r>
          </a:p>
        </p:txBody>
      </p:sp>
      <p:sp>
        <p:nvSpPr>
          <p:cNvPr id="234594" name="Text Box 98"/>
          <p:cNvSpPr txBox="1">
            <a:spLocks noChangeArrowheads="1"/>
          </p:cNvSpPr>
          <p:nvPr/>
        </p:nvSpPr>
        <p:spPr bwMode="auto">
          <a:xfrm>
            <a:off x="6852958" y="986807"/>
            <a:ext cx="2291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latin typeface="Verdana" pitchFamily="34" charset="0"/>
              </a:rPr>
              <a:t>Volume Recovered</a:t>
            </a:r>
            <a:endParaRPr lang="en-US" sz="1400" b="1" dirty="0">
              <a:latin typeface="Verdana" pitchFamily="34" charset="0"/>
            </a:endParaRPr>
          </a:p>
          <a:p>
            <a:pPr algn="ctr"/>
            <a:r>
              <a:rPr lang="en-US" sz="1400" b="1" dirty="0">
                <a:latin typeface="Verdana" pitchFamily="34" charset="0"/>
              </a:rPr>
              <a:t>at Surface</a:t>
            </a:r>
          </a:p>
        </p:txBody>
      </p:sp>
      <p:sp>
        <p:nvSpPr>
          <p:cNvPr id="234595" name="Text Box 99"/>
          <p:cNvSpPr txBox="1">
            <a:spLocks noChangeArrowheads="1"/>
          </p:cNvSpPr>
          <p:nvPr/>
        </p:nvSpPr>
        <p:spPr bwMode="auto">
          <a:xfrm>
            <a:off x="7315200" y="3278188"/>
            <a:ext cx="12202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Verdana" pitchFamily="34" charset="0"/>
              </a:rPr>
              <a:t>      Gas</a:t>
            </a:r>
          </a:p>
          <a:p>
            <a:r>
              <a:rPr lang="en-US" sz="1400" b="1" dirty="0">
                <a:latin typeface="Verdana" pitchFamily="34" charset="0"/>
              </a:rPr>
              <a:t>Expansion</a:t>
            </a:r>
          </a:p>
        </p:txBody>
      </p:sp>
      <p:sp>
        <p:nvSpPr>
          <p:cNvPr id="234596" name="Freeform 100"/>
          <p:cNvSpPr>
            <a:spLocks/>
          </p:cNvSpPr>
          <p:nvPr/>
        </p:nvSpPr>
        <p:spPr bwMode="auto">
          <a:xfrm>
            <a:off x="6765925" y="2193925"/>
            <a:ext cx="698500" cy="2271713"/>
          </a:xfrm>
          <a:custGeom>
            <a:avLst/>
            <a:gdLst/>
            <a:ahLst/>
            <a:cxnLst>
              <a:cxn ang="0">
                <a:pos x="432" y="0"/>
              </a:cxn>
              <a:cxn ang="0">
                <a:pos x="432" y="557"/>
              </a:cxn>
              <a:cxn ang="0">
                <a:pos x="423" y="778"/>
              </a:cxn>
              <a:cxn ang="0">
                <a:pos x="327" y="855"/>
              </a:cxn>
              <a:cxn ang="0">
                <a:pos x="192" y="922"/>
              </a:cxn>
              <a:cxn ang="0">
                <a:pos x="106" y="1047"/>
              </a:cxn>
              <a:cxn ang="0">
                <a:pos x="48" y="1172"/>
              </a:cxn>
              <a:cxn ang="0">
                <a:pos x="0" y="1431"/>
              </a:cxn>
            </a:cxnLst>
            <a:rect l="0" t="0" r="r" b="b"/>
            <a:pathLst>
              <a:path w="440" h="1431">
                <a:moveTo>
                  <a:pt x="432" y="0"/>
                </a:moveTo>
                <a:cubicBezTo>
                  <a:pt x="433" y="213"/>
                  <a:pt x="434" y="427"/>
                  <a:pt x="432" y="557"/>
                </a:cubicBezTo>
                <a:cubicBezTo>
                  <a:pt x="430" y="687"/>
                  <a:pt x="440" y="728"/>
                  <a:pt x="423" y="778"/>
                </a:cubicBezTo>
                <a:cubicBezTo>
                  <a:pt x="406" y="828"/>
                  <a:pt x="365" y="831"/>
                  <a:pt x="327" y="855"/>
                </a:cubicBezTo>
                <a:cubicBezTo>
                  <a:pt x="289" y="879"/>
                  <a:pt x="229" y="890"/>
                  <a:pt x="192" y="922"/>
                </a:cubicBezTo>
                <a:cubicBezTo>
                  <a:pt x="155" y="954"/>
                  <a:pt x="130" y="1005"/>
                  <a:pt x="106" y="1047"/>
                </a:cubicBezTo>
                <a:cubicBezTo>
                  <a:pt x="82" y="1089"/>
                  <a:pt x="66" y="1108"/>
                  <a:pt x="48" y="1172"/>
                </a:cubicBezTo>
                <a:cubicBezTo>
                  <a:pt x="30" y="1236"/>
                  <a:pt x="15" y="1333"/>
                  <a:pt x="0" y="1431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for an Exercise</a:t>
            </a:r>
            <a:endParaRPr lang="en-US" dirty="0"/>
          </a:p>
        </p:txBody>
      </p:sp>
      <p:sp>
        <p:nvSpPr>
          <p:cNvPr id="10" name="Oval 60"/>
          <p:cNvSpPr>
            <a:spLocks noChangeArrowheads="1"/>
          </p:cNvSpPr>
          <p:nvPr/>
        </p:nvSpPr>
        <p:spPr bwMode="auto">
          <a:xfrm>
            <a:off x="2533650" y="2759045"/>
            <a:ext cx="2828237" cy="967952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61"/>
          <p:cNvSpPr>
            <a:spLocks noChangeArrowheads="1"/>
          </p:cNvSpPr>
          <p:nvPr/>
        </p:nvSpPr>
        <p:spPr bwMode="auto">
          <a:xfrm>
            <a:off x="2533650" y="3787494"/>
            <a:ext cx="2828237" cy="967952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62"/>
          <p:cNvSpPr>
            <a:spLocks noChangeArrowheads="1"/>
          </p:cNvSpPr>
          <p:nvPr/>
        </p:nvSpPr>
        <p:spPr bwMode="auto">
          <a:xfrm>
            <a:off x="2533650" y="4823506"/>
            <a:ext cx="2828237" cy="945266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63"/>
          <p:cNvSpPr>
            <a:spLocks noChangeArrowheads="1"/>
          </p:cNvSpPr>
          <p:nvPr/>
        </p:nvSpPr>
        <p:spPr bwMode="auto">
          <a:xfrm>
            <a:off x="2715140" y="2373377"/>
            <a:ext cx="2636087" cy="2956791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Freeform 64"/>
          <p:cNvSpPr>
            <a:spLocks/>
          </p:cNvSpPr>
          <p:nvPr/>
        </p:nvSpPr>
        <p:spPr bwMode="auto">
          <a:xfrm>
            <a:off x="2677330" y="3435855"/>
            <a:ext cx="2540876" cy="2949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Oval 65" descr="80%"/>
          <p:cNvSpPr>
            <a:spLocks noChangeArrowheads="1"/>
          </p:cNvSpPr>
          <p:nvPr/>
        </p:nvSpPr>
        <p:spPr bwMode="auto">
          <a:xfrm>
            <a:off x="2533650" y="1726815"/>
            <a:ext cx="2828237" cy="967952"/>
          </a:xfrm>
          <a:prstGeom prst="ellipse">
            <a:avLst/>
          </a:prstGeom>
          <a:pattFill prst="pct80">
            <a:fgClr>
              <a:srgbClr val="009900"/>
            </a:fgClr>
            <a:bgClr>
              <a:srgbClr val="B1FFFF"/>
            </a:bgClr>
          </a:patt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Freeform 66"/>
          <p:cNvSpPr>
            <a:spLocks/>
          </p:cNvSpPr>
          <p:nvPr/>
        </p:nvSpPr>
        <p:spPr bwMode="auto">
          <a:xfrm>
            <a:off x="5161490" y="5152458"/>
            <a:ext cx="155024" cy="347858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37" y="18"/>
              </a:cxn>
              <a:cxn ang="0">
                <a:pos x="41" y="32"/>
              </a:cxn>
              <a:cxn ang="0">
                <a:pos x="35" y="56"/>
              </a:cxn>
              <a:cxn ang="0">
                <a:pos x="23" y="76"/>
              </a:cxn>
              <a:cxn ang="0">
                <a:pos x="1" y="88"/>
              </a:cxn>
              <a:cxn ang="0">
                <a:pos x="15" y="52"/>
              </a:cxn>
              <a:cxn ang="0">
                <a:pos x="15" y="30"/>
              </a:cxn>
            </a:cxnLst>
            <a:rect l="0" t="0" r="r" b="b"/>
            <a:pathLst>
              <a:path w="41" h="92">
                <a:moveTo>
                  <a:pt x="25" y="0"/>
                </a:moveTo>
                <a:cubicBezTo>
                  <a:pt x="29" y="6"/>
                  <a:pt x="34" y="13"/>
                  <a:pt x="37" y="18"/>
                </a:cubicBezTo>
                <a:cubicBezTo>
                  <a:pt x="40" y="23"/>
                  <a:pt x="41" y="26"/>
                  <a:pt x="41" y="32"/>
                </a:cubicBezTo>
                <a:cubicBezTo>
                  <a:pt x="41" y="38"/>
                  <a:pt x="38" y="49"/>
                  <a:pt x="35" y="56"/>
                </a:cubicBezTo>
                <a:cubicBezTo>
                  <a:pt x="32" y="63"/>
                  <a:pt x="29" y="71"/>
                  <a:pt x="23" y="76"/>
                </a:cubicBezTo>
                <a:cubicBezTo>
                  <a:pt x="17" y="81"/>
                  <a:pt x="2" y="92"/>
                  <a:pt x="1" y="88"/>
                </a:cubicBezTo>
                <a:cubicBezTo>
                  <a:pt x="0" y="84"/>
                  <a:pt x="13" y="62"/>
                  <a:pt x="15" y="52"/>
                </a:cubicBezTo>
                <a:cubicBezTo>
                  <a:pt x="17" y="42"/>
                  <a:pt x="16" y="36"/>
                  <a:pt x="15" y="30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Freeform 67"/>
          <p:cNvSpPr>
            <a:spLocks/>
          </p:cNvSpPr>
          <p:nvPr/>
        </p:nvSpPr>
        <p:spPr bwMode="auto">
          <a:xfrm>
            <a:off x="2582804" y="5129772"/>
            <a:ext cx="132337" cy="351639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7" y="16"/>
              </a:cxn>
              <a:cxn ang="0">
                <a:pos x="1" y="32"/>
              </a:cxn>
              <a:cxn ang="0">
                <a:pos x="1" y="48"/>
              </a:cxn>
              <a:cxn ang="0">
                <a:pos x="7" y="66"/>
              </a:cxn>
              <a:cxn ang="0">
                <a:pos x="19" y="80"/>
              </a:cxn>
              <a:cxn ang="0">
                <a:pos x="33" y="88"/>
              </a:cxn>
              <a:cxn ang="0">
                <a:pos x="29" y="50"/>
              </a:cxn>
            </a:cxnLst>
            <a:rect l="0" t="0" r="r" b="b"/>
            <a:pathLst>
              <a:path w="35" h="93">
                <a:moveTo>
                  <a:pt x="29" y="0"/>
                </a:moveTo>
                <a:cubicBezTo>
                  <a:pt x="20" y="5"/>
                  <a:pt x="12" y="11"/>
                  <a:pt x="7" y="16"/>
                </a:cubicBezTo>
                <a:cubicBezTo>
                  <a:pt x="2" y="21"/>
                  <a:pt x="2" y="27"/>
                  <a:pt x="1" y="32"/>
                </a:cubicBezTo>
                <a:cubicBezTo>
                  <a:pt x="0" y="37"/>
                  <a:pt x="0" y="42"/>
                  <a:pt x="1" y="48"/>
                </a:cubicBezTo>
                <a:cubicBezTo>
                  <a:pt x="2" y="54"/>
                  <a:pt x="4" y="61"/>
                  <a:pt x="7" y="66"/>
                </a:cubicBezTo>
                <a:cubicBezTo>
                  <a:pt x="10" y="71"/>
                  <a:pt x="15" y="76"/>
                  <a:pt x="19" y="80"/>
                </a:cubicBezTo>
                <a:cubicBezTo>
                  <a:pt x="23" y="84"/>
                  <a:pt x="31" y="93"/>
                  <a:pt x="33" y="88"/>
                </a:cubicBezTo>
                <a:cubicBezTo>
                  <a:pt x="35" y="83"/>
                  <a:pt x="32" y="66"/>
                  <a:pt x="29" y="50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68"/>
          <p:cNvSpPr txBox="1">
            <a:spLocks noChangeArrowheads="1"/>
          </p:cNvSpPr>
          <p:nvPr/>
        </p:nvSpPr>
        <p:spPr bwMode="auto">
          <a:xfrm>
            <a:off x="2790762" y="4744103"/>
            <a:ext cx="14510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Non-Res</a:t>
            </a:r>
          </a:p>
        </p:txBody>
      </p:sp>
      <p:sp>
        <p:nvSpPr>
          <p:cNvPr id="19" name="Freeform 69"/>
          <p:cNvSpPr>
            <a:spLocks/>
          </p:cNvSpPr>
          <p:nvPr/>
        </p:nvSpPr>
        <p:spPr bwMode="auto">
          <a:xfrm>
            <a:off x="2700016" y="3201429"/>
            <a:ext cx="2706871" cy="1383869"/>
          </a:xfrm>
          <a:custGeom>
            <a:avLst/>
            <a:gdLst/>
            <a:ahLst/>
            <a:cxnLst>
              <a:cxn ang="0">
                <a:pos x="6" y="14"/>
              </a:cxn>
              <a:cxn ang="0">
                <a:pos x="96" y="50"/>
              </a:cxn>
              <a:cxn ang="0">
                <a:pos x="189" y="74"/>
              </a:cxn>
              <a:cxn ang="0">
                <a:pos x="291" y="80"/>
              </a:cxn>
              <a:cxn ang="0">
                <a:pos x="393" y="80"/>
              </a:cxn>
              <a:cxn ang="0">
                <a:pos x="471" y="71"/>
              </a:cxn>
              <a:cxn ang="0">
                <a:pos x="549" y="62"/>
              </a:cxn>
              <a:cxn ang="0">
                <a:pos x="615" y="35"/>
              </a:cxn>
              <a:cxn ang="0">
                <a:pos x="657" y="17"/>
              </a:cxn>
              <a:cxn ang="0">
                <a:pos x="654" y="137"/>
              </a:cxn>
              <a:cxn ang="0">
                <a:pos x="654" y="230"/>
              </a:cxn>
              <a:cxn ang="0">
                <a:pos x="585" y="260"/>
              </a:cxn>
              <a:cxn ang="0">
                <a:pos x="489" y="287"/>
              </a:cxn>
              <a:cxn ang="0">
                <a:pos x="420" y="299"/>
              </a:cxn>
              <a:cxn ang="0">
                <a:pos x="285" y="302"/>
              </a:cxn>
              <a:cxn ang="0">
                <a:pos x="216" y="305"/>
              </a:cxn>
              <a:cxn ang="0">
                <a:pos x="123" y="278"/>
              </a:cxn>
              <a:cxn ang="0">
                <a:pos x="0" y="218"/>
              </a:cxn>
            </a:cxnLst>
            <a:rect l="0" t="0" r="r" b="b"/>
            <a:pathLst>
              <a:path w="665" h="309">
                <a:moveTo>
                  <a:pt x="6" y="14"/>
                </a:moveTo>
                <a:cubicBezTo>
                  <a:pt x="36" y="27"/>
                  <a:pt x="66" y="40"/>
                  <a:pt x="96" y="50"/>
                </a:cubicBezTo>
                <a:cubicBezTo>
                  <a:pt x="126" y="60"/>
                  <a:pt x="157" y="69"/>
                  <a:pt x="189" y="74"/>
                </a:cubicBezTo>
                <a:cubicBezTo>
                  <a:pt x="221" y="79"/>
                  <a:pt x="257" y="79"/>
                  <a:pt x="291" y="80"/>
                </a:cubicBezTo>
                <a:cubicBezTo>
                  <a:pt x="325" y="81"/>
                  <a:pt x="363" y="81"/>
                  <a:pt x="393" y="80"/>
                </a:cubicBezTo>
                <a:cubicBezTo>
                  <a:pt x="423" y="79"/>
                  <a:pt x="445" y="74"/>
                  <a:pt x="471" y="71"/>
                </a:cubicBezTo>
                <a:cubicBezTo>
                  <a:pt x="497" y="68"/>
                  <a:pt x="525" y="68"/>
                  <a:pt x="549" y="62"/>
                </a:cubicBezTo>
                <a:cubicBezTo>
                  <a:pt x="573" y="56"/>
                  <a:pt x="597" y="42"/>
                  <a:pt x="615" y="35"/>
                </a:cubicBezTo>
                <a:cubicBezTo>
                  <a:pt x="633" y="28"/>
                  <a:pt x="651" y="0"/>
                  <a:pt x="657" y="17"/>
                </a:cubicBezTo>
                <a:cubicBezTo>
                  <a:pt x="663" y="34"/>
                  <a:pt x="654" y="102"/>
                  <a:pt x="654" y="137"/>
                </a:cubicBezTo>
                <a:cubicBezTo>
                  <a:pt x="654" y="172"/>
                  <a:pt x="665" y="210"/>
                  <a:pt x="654" y="230"/>
                </a:cubicBezTo>
                <a:cubicBezTo>
                  <a:pt x="643" y="250"/>
                  <a:pt x="612" y="251"/>
                  <a:pt x="585" y="260"/>
                </a:cubicBezTo>
                <a:cubicBezTo>
                  <a:pt x="558" y="269"/>
                  <a:pt x="516" y="281"/>
                  <a:pt x="489" y="287"/>
                </a:cubicBezTo>
                <a:cubicBezTo>
                  <a:pt x="462" y="293"/>
                  <a:pt x="454" y="297"/>
                  <a:pt x="420" y="299"/>
                </a:cubicBezTo>
                <a:cubicBezTo>
                  <a:pt x="386" y="301"/>
                  <a:pt x="319" y="301"/>
                  <a:pt x="285" y="302"/>
                </a:cubicBezTo>
                <a:cubicBezTo>
                  <a:pt x="251" y="303"/>
                  <a:pt x="243" y="309"/>
                  <a:pt x="216" y="305"/>
                </a:cubicBezTo>
                <a:cubicBezTo>
                  <a:pt x="189" y="301"/>
                  <a:pt x="159" y="292"/>
                  <a:pt x="123" y="278"/>
                </a:cubicBezTo>
                <a:cubicBezTo>
                  <a:pt x="87" y="264"/>
                  <a:pt x="43" y="241"/>
                  <a:pt x="0" y="218"/>
                </a:cubicBezTo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Freeform 70"/>
          <p:cNvSpPr>
            <a:spLocks/>
          </p:cNvSpPr>
          <p:nvPr/>
        </p:nvSpPr>
        <p:spPr bwMode="auto">
          <a:xfrm>
            <a:off x="2715141" y="4184506"/>
            <a:ext cx="2771259" cy="162207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39"/>
              </a:cxn>
              <a:cxn ang="0">
                <a:pos x="204" y="66"/>
              </a:cxn>
              <a:cxn ang="0">
                <a:pos x="306" y="78"/>
              </a:cxn>
              <a:cxn ang="0">
                <a:pos x="432" y="69"/>
              </a:cxn>
              <a:cxn ang="0">
                <a:pos x="546" y="51"/>
              </a:cxn>
              <a:cxn ang="0">
                <a:pos x="654" y="6"/>
              </a:cxn>
              <a:cxn ang="0">
                <a:pos x="654" y="147"/>
              </a:cxn>
              <a:cxn ang="0">
                <a:pos x="672" y="162"/>
              </a:cxn>
              <a:cxn ang="0">
                <a:pos x="690" y="204"/>
              </a:cxn>
              <a:cxn ang="0">
                <a:pos x="654" y="264"/>
              </a:cxn>
              <a:cxn ang="0">
                <a:pos x="558" y="303"/>
              </a:cxn>
              <a:cxn ang="0">
                <a:pos x="420" y="327"/>
              </a:cxn>
              <a:cxn ang="0">
                <a:pos x="291" y="327"/>
              </a:cxn>
              <a:cxn ang="0">
                <a:pos x="123" y="306"/>
              </a:cxn>
              <a:cxn ang="0">
                <a:pos x="15" y="270"/>
              </a:cxn>
              <a:cxn ang="0">
                <a:pos x="0" y="255"/>
              </a:cxn>
            </a:cxnLst>
            <a:rect l="0" t="0" r="r" b="b"/>
            <a:pathLst>
              <a:path w="690" h="327">
                <a:moveTo>
                  <a:pt x="0" y="0"/>
                </a:moveTo>
                <a:lnTo>
                  <a:pt x="96" y="39"/>
                </a:lnTo>
                <a:lnTo>
                  <a:pt x="204" y="66"/>
                </a:lnTo>
                <a:lnTo>
                  <a:pt x="306" y="78"/>
                </a:lnTo>
                <a:lnTo>
                  <a:pt x="432" y="69"/>
                </a:lnTo>
                <a:lnTo>
                  <a:pt x="546" y="51"/>
                </a:lnTo>
                <a:lnTo>
                  <a:pt x="654" y="6"/>
                </a:lnTo>
                <a:lnTo>
                  <a:pt x="654" y="147"/>
                </a:lnTo>
                <a:lnTo>
                  <a:pt x="672" y="162"/>
                </a:lnTo>
                <a:lnTo>
                  <a:pt x="690" y="204"/>
                </a:lnTo>
                <a:lnTo>
                  <a:pt x="654" y="264"/>
                </a:lnTo>
                <a:lnTo>
                  <a:pt x="558" y="303"/>
                </a:lnTo>
                <a:lnTo>
                  <a:pt x="420" y="327"/>
                </a:lnTo>
                <a:lnTo>
                  <a:pt x="291" y="327"/>
                </a:lnTo>
                <a:lnTo>
                  <a:pt x="123" y="306"/>
                </a:lnTo>
                <a:lnTo>
                  <a:pt x="15" y="270"/>
                </a:lnTo>
                <a:lnTo>
                  <a:pt x="0" y="255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Freeform 71"/>
          <p:cNvSpPr>
            <a:spLocks/>
          </p:cNvSpPr>
          <p:nvPr/>
        </p:nvSpPr>
        <p:spPr bwMode="auto">
          <a:xfrm>
            <a:off x="2700017" y="5477629"/>
            <a:ext cx="2540876" cy="2949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Freeform 73"/>
          <p:cNvSpPr>
            <a:spLocks/>
          </p:cNvSpPr>
          <p:nvPr/>
        </p:nvSpPr>
        <p:spPr bwMode="auto">
          <a:xfrm>
            <a:off x="2579023" y="4097541"/>
            <a:ext cx="132337" cy="351639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7" y="16"/>
              </a:cxn>
              <a:cxn ang="0">
                <a:pos x="1" y="32"/>
              </a:cxn>
              <a:cxn ang="0">
                <a:pos x="1" y="48"/>
              </a:cxn>
              <a:cxn ang="0">
                <a:pos x="7" y="66"/>
              </a:cxn>
              <a:cxn ang="0">
                <a:pos x="19" y="80"/>
              </a:cxn>
              <a:cxn ang="0">
                <a:pos x="33" y="88"/>
              </a:cxn>
              <a:cxn ang="0">
                <a:pos x="29" y="50"/>
              </a:cxn>
            </a:cxnLst>
            <a:rect l="0" t="0" r="r" b="b"/>
            <a:pathLst>
              <a:path w="35" h="93">
                <a:moveTo>
                  <a:pt x="29" y="0"/>
                </a:moveTo>
                <a:cubicBezTo>
                  <a:pt x="20" y="5"/>
                  <a:pt x="12" y="11"/>
                  <a:pt x="7" y="16"/>
                </a:cubicBezTo>
                <a:cubicBezTo>
                  <a:pt x="2" y="21"/>
                  <a:pt x="2" y="27"/>
                  <a:pt x="1" y="32"/>
                </a:cubicBezTo>
                <a:cubicBezTo>
                  <a:pt x="0" y="37"/>
                  <a:pt x="0" y="42"/>
                  <a:pt x="1" y="48"/>
                </a:cubicBezTo>
                <a:cubicBezTo>
                  <a:pt x="2" y="54"/>
                  <a:pt x="4" y="61"/>
                  <a:pt x="7" y="66"/>
                </a:cubicBezTo>
                <a:cubicBezTo>
                  <a:pt x="10" y="71"/>
                  <a:pt x="15" y="76"/>
                  <a:pt x="19" y="80"/>
                </a:cubicBezTo>
                <a:cubicBezTo>
                  <a:pt x="23" y="84"/>
                  <a:pt x="31" y="93"/>
                  <a:pt x="33" y="88"/>
                </a:cubicBezTo>
                <a:cubicBezTo>
                  <a:pt x="35" y="83"/>
                  <a:pt x="32" y="66"/>
                  <a:pt x="29" y="50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 Box 78"/>
          <p:cNvSpPr txBox="1">
            <a:spLocks noChangeArrowheads="1"/>
          </p:cNvSpPr>
          <p:nvPr/>
        </p:nvSpPr>
        <p:spPr bwMode="auto">
          <a:xfrm>
            <a:off x="3101678" y="3826173"/>
            <a:ext cx="15840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latin typeface="Arial" pitchFamily="34" charset="0"/>
                <a:cs typeface="Arial" pitchFamily="34" charset="0"/>
              </a:rPr>
              <a:t>Non-Net</a:t>
            </a:r>
          </a:p>
        </p:txBody>
      </p:sp>
      <p:sp>
        <p:nvSpPr>
          <p:cNvPr id="25" name="Text Box 79"/>
          <p:cNvSpPr txBox="1">
            <a:spLocks noChangeArrowheads="1"/>
          </p:cNvSpPr>
          <p:nvPr/>
        </p:nvSpPr>
        <p:spPr bwMode="auto">
          <a:xfrm>
            <a:off x="3196638" y="4983178"/>
            <a:ext cx="1664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Non-Res</a:t>
            </a:r>
          </a:p>
        </p:txBody>
      </p:sp>
      <p:sp>
        <p:nvSpPr>
          <p:cNvPr id="26" name="Freeform 80"/>
          <p:cNvSpPr>
            <a:spLocks/>
          </p:cNvSpPr>
          <p:nvPr/>
        </p:nvSpPr>
        <p:spPr bwMode="auto">
          <a:xfrm>
            <a:off x="2677330" y="4490772"/>
            <a:ext cx="2540876" cy="2949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Freeform 81" descr="20%"/>
          <p:cNvSpPr>
            <a:spLocks/>
          </p:cNvSpPr>
          <p:nvPr/>
        </p:nvSpPr>
        <p:spPr bwMode="auto">
          <a:xfrm>
            <a:off x="2533650" y="1775969"/>
            <a:ext cx="2370728" cy="1803567"/>
          </a:xfrm>
          <a:custGeom>
            <a:avLst/>
            <a:gdLst/>
            <a:ahLst/>
            <a:cxnLst>
              <a:cxn ang="0">
                <a:pos x="543" y="456"/>
              </a:cxn>
              <a:cxn ang="0">
                <a:pos x="543" y="222"/>
              </a:cxn>
              <a:cxn ang="0">
                <a:pos x="612" y="30"/>
              </a:cxn>
              <a:cxn ang="0">
                <a:pos x="573" y="18"/>
              </a:cxn>
              <a:cxn ang="0">
                <a:pos x="501" y="9"/>
              </a:cxn>
              <a:cxn ang="0">
                <a:pos x="426" y="0"/>
              </a:cxn>
              <a:cxn ang="0">
                <a:pos x="324" y="0"/>
              </a:cxn>
              <a:cxn ang="0">
                <a:pos x="255" y="3"/>
              </a:cxn>
              <a:cxn ang="0">
                <a:pos x="189" y="9"/>
              </a:cxn>
              <a:cxn ang="0">
                <a:pos x="108" y="24"/>
              </a:cxn>
              <a:cxn ang="0">
                <a:pos x="48" y="57"/>
              </a:cxn>
              <a:cxn ang="0">
                <a:pos x="27" y="66"/>
              </a:cxn>
              <a:cxn ang="0">
                <a:pos x="0" y="99"/>
              </a:cxn>
              <a:cxn ang="0">
                <a:pos x="3" y="120"/>
              </a:cxn>
              <a:cxn ang="0">
                <a:pos x="33" y="165"/>
              </a:cxn>
              <a:cxn ang="0">
                <a:pos x="51" y="174"/>
              </a:cxn>
              <a:cxn ang="0">
                <a:pos x="51" y="216"/>
              </a:cxn>
              <a:cxn ang="0">
                <a:pos x="42" y="402"/>
              </a:cxn>
              <a:cxn ang="0">
                <a:pos x="111" y="429"/>
              </a:cxn>
              <a:cxn ang="0">
                <a:pos x="210" y="465"/>
              </a:cxn>
              <a:cxn ang="0">
                <a:pos x="303" y="474"/>
              </a:cxn>
              <a:cxn ang="0">
                <a:pos x="366" y="474"/>
              </a:cxn>
              <a:cxn ang="0">
                <a:pos x="435" y="477"/>
              </a:cxn>
              <a:cxn ang="0">
                <a:pos x="543" y="456"/>
              </a:cxn>
            </a:cxnLst>
            <a:rect l="0" t="0" r="r" b="b"/>
            <a:pathLst>
              <a:path w="612" h="477">
                <a:moveTo>
                  <a:pt x="543" y="456"/>
                </a:moveTo>
                <a:lnTo>
                  <a:pt x="543" y="222"/>
                </a:lnTo>
                <a:lnTo>
                  <a:pt x="612" y="30"/>
                </a:lnTo>
                <a:lnTo>
                  <a:pt x="573" y="18"/>
                </a:lnTo>
                <a:lnTo>
                  <a:pt x="501" y="9"/>
                </a:lnTo>
                <a:lnTo>
                  <a:pt x="426" y="0"/>
                </a:lnTo>
                <a:lnTo>
                  <a:pt x="324" y="0"/>
                </a:lnTo>
                <a:lnTo>
                  <a:pt x="255" y="3"/>
                </a:lnTo>
                <a:lnTo>
                  <a:pt x="189" y="9"/>
                </a:lnTo>
                <a:lnTo>
                  <a:pt x="108" y="24"/>
                </a:lnTo>
                <a:lnTo>
                  <a:pt x="48" y="57"/>
                </a:lnTo>
                <a:lnTo>
                  <a:pt x="27" y="66"/>
                </a:lnTo>
                <a:lnTo>
                  <a:pt x="0" y="99"/>
                </a:lnTo>
                <a:lnTo>
                  <a:pt x="3" y="120"/>
                </a:lnTo>
                <a:lnTo>
                  <a:pt x="33" y="165"/>
                </a:lnTo>
                <a:lnTo>
                  <a:pt x="51" y="174"/>
                </a:lnTo>
                <a:lnTo>
                  <a:pt x="51" y="216"/>
                </a:lnTo>
                <a:lnTo>
                  <a:pt x="42" y="402"/>
                </a:lnTo>
                <a:lnTo>
                  <a:pt x="111" y="429"/>
                </a:lnTo>
                <a:lnTo>
                  <a:pt x="210" y="465"/>
                </a:lnTo>
                <a:lnTo>
                  <a:pt x="303" y="474"/>
                </a:lnTo>
                <a:lnTo>
                  <a:pt x="366" y="474"/>
                </a:lnTo>
                <a:lnTo>
                  <a:pt x="435" y="477"/>
                </a:lnTo>
                <a:lnTo>
                  <a:pt x="543" y="456"/>
                </a:lnTo>
                <a:close/>
              </a:path>
            </a:pathLst>
          </a:custGeom>
          <a:pattFill prst="pct20">
            <a:fgClr>
              <a:schemeClr val="tx1"/>
            </a:fgClr>
            <a:bgClr>
              <a:srgbClr val="FFFF00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Freeform 82"/>
          <p:cNvSpPr>
            <a:spLocks/>
          </p:cNvSpPr>
          <p:nvPr/>
        </p:nvSpPr>
        <p:spPr bwMode="auto">
          <a:xfrm>
            <a:off x="2631958" y="2414968"/>
            <a:ext cx="2540876" cy="2949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Freeform 83"/>
          <p:cNvSpPr>
            <a:spLocks/>
          </p:cNvSpPr>
          <p:nvPr/>
        </p:nvSpPr>
        <p:spPr bwMode="auto">
          <a:xfrm flipV="1">
            <a:off x="2643301" y="1734377"/>
            <a:ext cx="2540876" cy="2949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Line 84"/>
          <p:cNvSpPr>
            <a:spLocks noChangeShapeType="1"/>
          </p:cNvSpPr>
          <p:nvPr/>
        </p:nvSpPr>
        <p:spPr bwMode="auto">
          <a:xfrm>
            <a:off x="5370448" y="2272901"/>
            <a:ext cx="0" cy="2937886"/>
          </a:xfrm>
          <a:prstGeom prst="line">
            <a:avLst/>
          </a:prstGeom>
          <a:noFill/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Line 85"/>
          <p:cNvSpPr>
            <a:spLocks noChangeShapeType="1"/>
          </p:cNvSpPr>
          <p:nvPr/>
        </p:nvSpPr>
        <p:spPr bwMode="auto">
          <a:xfrm>
            <a:off x="2722703" y="2505714"/>
            <a:ext cx="0" cy="2937886"/>
          </a:xfrm>
          <a:prstGeom prst="line">
            <a:avLst/>
          </a:prstGeom>
          <a:noFill/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 Box 86"/>
          <p:cNvSpPr txBox="1">
            <a:spLocks noChangeArrowheads="1"/>
          </p:cNvSpPr>
          <p:nvPr/>
        </p:nvSpPr>
        <p:spPr bwMode="auto">
          <a:xfrm>
            <a:off x="2941859" y="2075830"/>
            <a:ext cx="1322799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Solid</a:t>
            </a:r>
          </a:p>
          <a:p>
            <a:pPr algn="ctr">
              <a:lnSpc>
                <a:spcPct val="120000"/>
              </a:lnSpc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Grains</a:t>
            </a:r>
          </a:p>
        </p:txBody>
      </p:sp>
      <p:sp>
        <p:nvSpPr>
          <p:cNvPr id="33" name="Freeform 87"/>
          <p:cNvSpPr>
            <a:spLocks/>
          </p:cNvSpPr>
          <p:nvPr/>
        </p:nvSpPr>
        <p:spPr bwMode="auto">
          <a:xfrm>
            <a:off x="4659464" y="1900362"/>
            <a:ext cx="727055" cy="828267"/>
          </a:xfrm>
          <a:custGeom>
            <a:avLst/>
            <a:gdLst/>
            <a:ahLst/>
            <a:cxnLst>
              <a:cxn ang="0">
                <a:pos x="60" y="0"/>
              </a:cxn>
              <a:cxn ang="0">
                <a:pos x="108" y="15"/>
              </a:cxn>
              <a:cxn ang="0">
                <a:pos x="150" y="36"/>
              </a:cxn>
              <a:cxn ang="0">
                <a:pos x="177" y="66"/>
              </a:cxn>
              <a:cxn ang="0">
                <a:pos x="177" y="99"/>
              </a:cxn>
              <a:cxn ang="0">
                <a:pos x="147" y="126"/>
              </a:cxn>
              <a:cxn ang="0">
                <a:pos x="102" y="147"/>
              </a:cxn>
              <a:cxn ang="0">
                <a:pos x="60" y="162"/>
              </a:cxn>
              <a:cxn ang="0">
                <a:pos x="0" y="174"/>
              </a:cxn>
            </a:cxnLst>
            <a:rect l="0" t="0" r="r" b="b"/>
            <a:pathLst>
              <a:path w="182" h="174">
                <a:moveTo>
                  <a:pt x="60" y="0"/>
                </a:moveTo>
                <a:cubicBezTo>
                  <a:pt x="76" y="4"/>
                  <a:pt x="93" y="9"/>
                  <a:pt x="108" y="15"/>
                </a:cubicBezTo>
                <a:cubicBezTo>
                  <a:pt x="123" y="21"/>
                  <a:pt x="139" y="27"/>
                  <a:pt x="150" y="36"/>
                </a:cubicBezTo>
                <a:cubicBezTo>
                  <a:pt x="161" y="45"/>
                  <a:pt x="173" y="55"/>
                  <a:pt x="177" y="66"/>
                </a:cubicBezTo>
                <a:cubicBezTo>
                  <a:pt x="181" y="77"/>
                  <a:pt x="182" y="89"/>
                  <a:pt x="177" y="99"/>
                </a:cubicBezTo>
                <a:cubicBezTo>
                  <a:pt x="172" y="109"/>
                  <a:pt x="159" y="118"/>
                  <a:pt x="147" y="126"/>
                </a:cubicBezTo>
                <a:cubicBezTo>
                  <a:pt x="135" y="134"/>
                  <a:pt x="116" y="141"/>
                  <a:pt x="102" y="147"/>
                </a:cubicBezTo>
                <a:cubicBezTo>
                  <a:pt x="88" y="153"/>
                  <a:pt x="77" y="158"/>
                  <a:pt x="60" y="162"/>
                </a:cubicBezTo>
                <a:cubicBezTo>
                  <a:pt x="43" y="166"/>
                  <a:pt x="21" y="170"/>
                  <a:pt x="0" y="174"/>
                </a:cubicBezTo>
              </a:path>
            </a:pathLst>
          </a:custGeom>
          <a:solidFill>
            <a:srgbClr val="0099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Freeform 88"/>
          <p:cNvSpPr>
            <a:spLocks/>
          </p:cNvSpPr>
          <p:nvPr/>
        </p:nvSpPr>
        <p:spPr bwMode="auto">
          <a:xfrm>
            <a:off x="4635611" y="2377441"/>
            <a:ext cx="731520" cy="426978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3" y="96"/>
              </a:cxn>
              <a:cxn ang="0">
                <a:pos x="57" y="90"/>
              </a:cxn>
              <a:cxn ang="0">
                <a:pos x="96" y="84"/>
              </a:cxn>
              <a:cxn ang="0">
                <a:pos x="114" y="81"/>
              </a:cxn>
              <a:cxn ang="0">
                <a:pos x="135" y="63"/>
              </a:cxn>
              <a:cxn ang="0">
                <a:pos x="141" y="0"/>
              </a:cxn>
              <a:cxn ang="0">
                <a:pos x="120" y="9"/>
              </a:cxn>
              <a:cxn ang="0">
                <a:pos x="81" y="21"/>
              </a:cxn>
              <a:cxn ang="0">
                <a:pos x="57" y="24"/>
              </a:cxn>
              <a:cxn ang="0">
                <a:pos x="33" y="24"/>
              </a:cxn>
              <a:cxn ang="0">
                <a:pos x="0" y="36"/>
              </a:cxn>
            </a:cxnLst>
            <a:rect l="0" t="0" r="r" b="b"/>
            <a:pathLst>
              <a:path w="141" h="96">
                <a:moveTo>
                  <a:pt x="0" y="36"/>
                </a:moveTo>
                <a:lnTo>
                  <a:pt x="3" y="96"/>
                </a:lnTo>
                <a:lnTo>
                  <a:pt x="57" y="90"/>
                </a:lnTo>
                <a:lnTo>
                  <a:pt x="96" y="84"/>
                </a:lnTo>
                <a:lnTo>
                  <a:pt x="114" y="81"/>
                </a:lnTo>
                <a:lnTo>
                  <a:pt x="135" y="63"/>
                </a:lnTo>
                <a:lnTo>
                  <a:pt x="141" y="0"/>
                </a:lnTo>
                <a:lnTo>
                  <a:pt x="120" y="9"/>
                </a:lnTo>
                <a:lnTo>
                  <a:pt x="81" y="21"/>
                </a:lnTo>
                <a:lnTo>
                  <a:pt x="57" y="24"/>
                </a:lnTo>
                <a:lnTo>
                  <a:pt x="33" y="24"/>
                </a:lnTo>
                <a:lnTo>
                  <a:pt x="0" y="36"/>
                </a:lnTo>
                <a:close/>
              </a:path>
            </a:pathLst>
          </a:custGeom>
          <a:solidFill>
            <a:srgbClr val="0099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Freeform 89"/>
          <p:cNvSpPr>
            <a:spLocks/>
          </p:cNvSpPr>
          <p:nvPr/>
        </p:nvSpPr>
        <p:spPr bwMode="auto">
          <a:xfrm>
            <a:off x="2711360" y="2425148"/>
            <a:ext cx="2639868" cy="28474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 Box 90"/>
          <p:cNvSpPr txBox="1">
            <a:spLocks noChangeArrowheads="1"/>
          </p:cNvSpPr>
          <p:nvPr/>
        </p:nvSpPr>
        <p:spPr bwMode="auto">
          <a:xfrm>
            <a:off x="4473336" y="2868696"/>
            <a:ext cx="7665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Gas</a:t>
            </a:r>
          </a:p>
        </p:txBody>
      </p:sp>
      <p:sp>
        <p:nvSpPr>
          <p:cNvPr id="37" name="Text Box 91"/>
          <p:cNvSpPr txBox="1">
            <a:spLocks noChangeArrowheads="1"/>
          </p:cNvSpPr>
          <p:nvPr/>
        </p:nvSpPr>
        <p:spPr bwMode="auto">
          <a:xfrm rot="18500544">
            <a:off x="4503200" y="2143274"/>
            <a:ext cx="10292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Water</a:t>
            </a:r>
          </a:p>
        </p:txBody>
      </p:sp>
      <p:sp>
        <p:nvSpPr>
          <p:cNvPr id="6" name="Text Box 92"/>
          <p:cNvSpPr txBox="1">
            <a:spLocks noChangeArrowheads="1"/>
          </p:cNvSpPr>
          <p:nvPr/>
        </p:nvSpPr>
        <p:spPr bwMode="auto">
          <a:xfrm>
            <a:off x="594087" y="1111273"/>
            <a:ext cx="164121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HC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Volume</a:t>
            </a:r>
          </a:p>
        </p:txBody>
      </p:sp>
      <p:sp>
        <p:nvSpPr>
          <p:cNvPr id="7" name="Freeform 93"/>
          <p:cNvSpPr>
            <a:spLocks/>
          </p:cNvSpPr>
          <p:nvPr/>
        </p:nvSpPr>
        <p:spPr bwMode="auto">
          <a:xfrm>
            <a:off x="2639520" y="3450980"/>
            <a:ext cx="2540876" cy="2949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reeform 94"/>
          <p:cNvSpPr>
            <a:spLocks/>
          </p:cNvSpPr>
          <p:nvPr/>
        </p:nvSpPr>
        <p:spPr bwMode="auto">
          <a:xfrm>
            <a:off x="2688674" y="3447199"/>
            <a:ext cx="2540876" cy="2949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reeform 95"/>
          <p:cNvSpPr>
            <a:spLocks/>
          </p:cNvSpPr>
          <p:nvPr/>
        </p:nvSpPr>
        <p:spPr bwMode="auto">
          <a:xfrm>
            <a:off x="2768076" y="3254364"/>
            <a:ext cx="2427444" cy="32895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127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 Box 97"/>
          <p:cNvSpPr txBox="1">
            <a:spLocks noChangeArrowheads="1"/>
          </p:cNvSpPr>
          <p:nvPr/>
        </p:nvSpPr>
        <p:spPr bwMode="auto">
          <a:xfrm>
            <a:off x="556189" y="2056578"/>
            <a:ext cx="16690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latin typeface="Verdana" pitchFamily="34" charset="0"/>
              </a:rPr>
              <a:t>In Place</a:t>
            </a:r>
          </a:p>
          <a:p>
            <a:pPr algn="ctr"/>
            <a:r>
              <a:rPr lang="en-US" b="1" dirty="0">
                <a:latin typeface="Verdana" pitchFamily="34" charset="0"/>
              </a:rPr>
              <a:t>at Depth</a:t>
            </a:r>
          </a:p>
        </p:txBody>
      </p:sp>
      <p:pic>
        <p:nvPicPr>
          <p:cNvPr id="44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310" y="2359425"/>
            <a:ext cx="3189287" cy="2917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Lecture 30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rgbClr val="3333CC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Outline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4294967295"/>
          </p:nvPr>
        </p:nvSpPr>
        <p:spPr>
          <a:xfrm>
            <a:off x="514350" y="892175"/>
            <a:ext cx="7772400" cy="369411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 smtClean="0"/>
              <a:t>Overview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Gross Rock Volume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Reservoir Volume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Pore Volume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HC Volume</a:t>
            </a:r>
          </a:p>
        </p:txBody>
      </p:sp>
      <p:sp>
        <p:nvSpPr>
          <p:cNvPr id="12292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6A064659-2414-48CD-AA6A-2872B8DB8D52}" type="slidenum">
              <a:rPr lang="en-US" sz="1400">
                <a:solidFill>
                  <a:srgbClr val="66FFFF"/>
                </a:solidFill>
                <a:latin typeface="Verdana" pitchFamily="34" charset="0"/>
              </a:rPr>
              <a:pPr algn="r"/>
              <a:t>2</a:t>
            </a:fld>
            <a:endParaRPr lang="en-US" sz="1400" dirty="0">
              <a:solidFill>
                <a:srgbClr val="66FFFF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Estimated Ultimate Recovery</a:t>
            </a:r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19113" y="1082675"/>
            <a:ext cx="7772400" cy="3694113"/>
          </a:xfrm>
        </p:spPr>
        <p:txBody>
          <a:bodyPr/>
          <a:lstStyle/>
          <a:p>
            <a:pPr>
              <a:tabLst>
                <a:tab pos="571500" algn="l"/>
              </a:tabLst>
            </a:pPr>
            <a:r>
              <a:rPr lang="en-US" sz="2800" dirty="0" smtClean="0"/>
              <a:t>Let’s say that you have defined a prospect 	that has a good chance of holding </a:t>
            </a:r>
            <a:r>
              <a:rPr lang="en-US" sz="2800" dirty="0" smtClean="0"/>
              <a:t>	hydrocarbons (HCs)</a:t>
            </a:r>
            <a:endParaRPr lang="en-US" sz="2800" dirty="0" smtClean="0"/>
          </a:p>
          <a:p>
            <a:pPr>
              <a:tabLst>
                <a:tab pos="571500" algn="l"/>
              </a:tabLst>
            </a:pPr>
            <a:r>
              <a:rPr lang="en-US" sz="2800" dirty="0" smtClean="0"/>
              <a:t>A major question to answer is “What is the 	value in dollars of your prospect?”</a:t>
            </a:r>
          </a:p>
          <a:p>
            <a:pPr>
              <a:tabLst>
                <a:tab pos="571500" algn="l"/>
              </a:tabLst>
            </a:pPr>
            <a:r>
              <a:rPr lang="en-US" sz="2800" dirty="0" smtClean="0"/>
              <a:t>Ultimately, </a:t>
            </a:r>
            <a:r>
              <a:rPr lang="en-US" sz="2800" dirty="0" smtClean="0"/>
              <a:t>you </a:t>
            </a:r>
            <a:r>
              <a:rPr lang="en-US" sz="2800" dirty="0" smtClean="0"/>
              <a:t>want </a:t>
            </a:r>
            <a:r>
              <a:rPr lang="en-US" sz="2800" dirty="0" smtClean="0"/>
              <a:t>to know if your company 	can make a profit, which is value of the 	recoverable HCs minus the cumulative costs</a:t>
            </a:r>
          </a:p>
          <a:p>
            <a:pPr>
              <a:tabLst>
                <a:tab pos="571500" algn="l"/>
              </a:tabLst>
            </a:pPr>
            <a:r>
              <a:rPr lang="en-US" sz="2800" dirty="0" smtClean="0"/>
              <a:t>Thus, </a:t>
            </a:r>
            <a:r>
              <a:rPr lang="en-US" sz="2800" dirty="0" smtClean="0"/>
              <a:t>we need to estimate the EUR – the 	amount of oil/gas that we can get to the 	surface and sell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Example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0983" y="1137356"/>
            <a:ext cx="8068138" cy="49281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6"/>
          <p:cNvPicPr preferRelativeResize="0">
            <a:picLocks noChangeAspect="1"/>
          </p:cNvPicPr>
          <p:nvPr/>
        </p:nvPicPr>
        <p:blipFill>
          <a:blip r:embed="rId3" cstate="print"/>
          <a:srcRect l="27634" t="47392" r="46388" b="14603"/>
          <a:stretch>
            <a:fillRect/>
          </a:stretch>
        </p:blipFill>
        <p:spPr bwMode="auto">
          <a:xfrm>
            <a:off x="934434" y="1471976"/>
            <a:ext cx="7566375" cy="452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900008" y="3335505"/>
            <a:ext cx="5138548" cy="2122477"/>
            <a:chOff x="900008" y="3335505"/>
            <a:chExt cx="5138548" cy="2122477"/>
          </a:xfrm>
        </p:grpSpPr>
        <p:sp>
          <p:nvSpPr>
            <p:cNvPr id="7" name="Freeform 6"/>
            <p:cNvSpPr/>
            <p:nvPr/>
          </p:nvSpPr>
          <p:spPr bwMode="auto">
            <a:xfrm>
              <a:off x="900008" y="3335505"/>
              <a:ext cx="5138548" cy="2122477"/>
            </a:xfrm>
            <a:custGeom>
              <a:avLst/>
              <a:gdLst>
                <a:gd name="connsiteX0" fmla="*/ 24064 w 5342021"/>
                <a:gd name="connsiteY0" fmla="*/ 637674 h 2249906"/>
                <a:gd name="connsiteX1" fmla="*/ 565485 w 5342021"/>
                <a:gd name="connsiteY1" fmla="*/ 577516 h 2249906"/>
                <a:gd name="connsiteX2" fmla="*/ 1058779 w 5342021"/>
                <a:gd name="connsiteY2" fmla="*/ 469232 h 2249906"/>
                <a:gd name="connsiteX3" fmla="*/ 1359569 w 5342021"/>
                <a:gd name="connsiteY3" fmla="*/ 372979 h 2249906"/>
                <a:gd name="connsiteX4" fmla="*/ 1528011 w 5342021"/>
                <a:gd name="connsiteY4" fmla="*/ 324853 h 2249906"/>
                <a:gd name="connsiteX5" fmla="*/ 1684421 w 5342021"/>
                <a:gd name="connsiteY5" fmla="*/ 300790 h 2249906"/>
                <a:gd name="connsiteX6" fmla="*/ 1864895 w 5342021"/>
                <a:gd name="connsiteY6" fmla="*/ 312821 h 2249906"/>
                <a:gd name="connsiteX7" fmla="*/ 2093495 w 5342021"/>
                <a:gd name="connsiteY7" fmla="*/ 216569 h 2249906"/>
                <a:gd name="connsiteX8" fmla="*/ 2418348 w 5342021"/>
                <a:gd name="connsiteY8" fmla="*/ 180474 h 2249906"/>
                <a:gd name="connsiteX9" fmla="*/ 2695074 w 5342021"/>
                <a:gd name="connsiteY9" fmla="*/ 180474 h 2249906"/>
                <a:gd name="connsiteX10" fmla="*/ 2911642 w 5342021"/>
                <a:gd name="connsiteY10" fmla="*/ 132348 h 2249906"/>
                <a:gd name="connsiteX11" fmla="*/ 3056021 w 5342021"/>
                <a:gd name="connsiteY11" fmla="*/ 36095 h 2249906"/>
                <a:gd name="connsiteX12" fmla="*/ 3236495 w 5342021"/>
                <a:gd name="connsiteY12" fmla="*/ 36095 h 2249906"/>
                <a:gd name="connsiteX13" fmla="*/ 3489158 w 5342021"/>
                <a:gd name="connsiteY13" fmla="*/ 48127 h 2249906"/>
                <a:gd name="connsiteX14" fmla="*/ 3705727 w 5342021"/>
                <a:gd name="connsiteY14" fmla="*/ 36095 h 2249906"/>
                <a:gd name="connsiteX15" fmla="*/ 4006516 w 5342021"/>
                <a:gd name="connsiteY15" fmla="*/ 0 h 2249906"/>
                <a:gd name="connsiteX16" fmla="*/ 4138864 w 5342021"/>
                <a:gd name="connsiteY16" fmla="*/ 0 h 2249906"/>
                <a:gd name="connsiteX17" fmla="*/ 4271211 w 5342021"/>
                <a:gd name="connsiteY17" fmla="*/ 12032 h 2249906"/>
                <a:gd name="connsiteX18" fmla="*/ 4499811 w 5342021"/>
                <a:gd name="connsiteY18" fmla="*/ 12032 h 2249906"/>
                <a:gd name="connsiteX19" fmla="*/ 4632158 w 5342021"/>
                <a:gd name="connsiteY19" fmla="*/ 12032 h 2249906"/>
                <a:gd name="connsiteX20" fmla="*/ 4824664 w 5342021"/>
                <a:gd name="connsiteY20" fmla="*/ 84221 h 2249906"/>
                <a:gd name="connsiteX21" fmla="*/ 4920916 w 5342021"/>
                <a:gd name="connsiteY21" fmla="*/ 276727 h 2249906"/>
                <a:gd name="connsiteX22" fmla="*/ 5113421 w 5342021"/>
                <a:gd name="connsiteY22" fmla="*/ 324853 h 2249906"/>
                <a:gd name="connsiteX23" fmla="*/ 5269832 w 5342021"/>
                <a:gd name="connsiteY23" fmla="*/ 469232 h 2249906"/>
                <a:gd name="connsiteX24" fmla="*/ 5281864 w 5342021"/>
                <a:gd name="connsiteY24" fmla="*/ 661737 h 2249906"/>
                <a:gd name="connsiteX25" fmla="*/ 5329990 w 5342021"/>
                <a:gd name="connsiteY25" fmla="*/ 926432 h 2249906"/>
                <a:gd name="connsiteX26" fmla="*/ 5342021 w 5342021"/>
                <a:gd name="connsiteY26" fmla="*/ 1082842 h 2249906"/>
                <a:gd name="connsiteX27" fmla="*/ 4728411 w 5342021"/>
                <a:gd name="connsiteY27" fmla="*/ 1143000 h 2249906"/>
                <a:gd name="connsiteX28" fmla="*/ 4259179 w 5342021"/>
                <a:gd name="connsiteY28" fmla="*/ 1275348 h 2249906"/>
                <a:gd name="connsiteX29" fmla="*/ 3681664 w 5342021"/>
                <a:gd name="connsiteY29" fmla="*/ 1359569 h 2249906"/>
                <a:gd name="connsiteX30" fmla="*/ 3296653 w 5342021"/>
                <a:gd name="connsiteY30" fmla="*/ 1479884 h 2249906"/>
                <a:gd name="connsiteX31" fmla="*/ 2911642 w 5342021"/>
                <a:gd name="connsiteY31" fmla="*/ 1624263 h 2249906"/>
                <a:gd name="connsiteX32" fmla="*/ 2707106 w 5342021"/>
                <a:gd name="connsiteY32" fmla="*/ 1696453 h 2249906"/>
                <a:gd name="connsiteX33" fmla="*/ 2502569 w 5342021"/>
                <a:gd name="connsiteY33" fmla="*/ 1756611 h 2249906"/>
                <a:gd name="connsiteX34" fmla="*/ 2141621 w 5342021"/>
                <a:gd name="connsiteY34" fmla="*/ 1828800 h 2249906"/>
                <a:gd name="connsiteX35" fmla="*/ 1840832 w 5342021"/>
                <a:gd name="connsiteY35" fmla="*/ 1876927 h 2249906"/>
                <a:gd name="connsiteX36" fmla="*/ 1588169 w 5342021"/>
                <a:gd name="connsiteY36" fmla="*/ 1913021 h 2249906"/>
                <a:gd name="connsiteX37" fmla="*/ 1287379 w 5342021"/>
                <a:gd name="connsiteY37" fmla="*/ 2021306 h 2249906"/>
                <a:gd name="connsiteX38" fmla="*/ 974558 w 5342021"/>
                <a:gd name="connsiteY38" fmla="*/ 1876927 h 2249906"/>
                <a:gd name="connsiteX39" fmla="*/ 866274 w 5342021"/>
                <a:gd name="connsiteY39" fmla="*/ 1876927 h 2249906"/>
                <a:gd name="connsiteX40" fmla="*/ 529390 w 5342021"/>
                <a:gd name="connsiteY40" fmla="*/ 1997242 h 2249906"/>
                <a:gd name="connsiteX41" fmla="*/ 336885 w 5342021"/>
                <a:gd name="connsiteY41" fmla="*/ 2081463 h 2249906"/>
                <a:gd name="connsiteX42" fmla="*/ 0 w 5342021"/>
                <a:gd name="connsiteY42" fmla="*/ 2249906 h 224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342021" h="2249906">
                  <a:moveTo>
                    <a:pt x="24064" y="637674"/>
                  </a:moveTo>
                  <a:lnTo>
                    <a:pt x="565485" y="577516"/>
                  </a:lnTo>
                  <a:lnTo>
                    <a:pt x="1058779" y="469232"/>
                  </a:lnTo>
                  <a:lnTo>
                    <a:pt x="1359569" y="372979"/>
                  </a:lnTo>
                  <a:lnTo>
                    <a:pt x="1528011" y="324853"/>
                  </a:lnTo>
                  <a:lnTo>
                    <a:pt x="1684421" y="300790"/>
                  </a:lnTo>
                  <a:lnTo>
                    <a:pt x="1864895" y="312821"/>
                  </a:lnTo>
                  <a:lnTo>
                    <a:pt x="2093495" y="216569"/>
                  </a:lnTo>
                  <a:lnTo>
                    <a:pt x="2418348" y="180474"/>
                  </a:lnTo>
                  <a:lnTo>
                    <a:pt x="2695074" y="180474"/>
                  </a:lnTo>
                  <a:lnTo>
                    <a:pt x="2911642" y="132348"/>
                  </a:lnTo>
                  <a:lnTo>
                    <a:pt x="3056021" y="36095"/>
                  </a:lnTo>
                  <a:lnTo>
                    <a:pt x="3236495" y="36095"/>
                  </a:lnTo>
                  <a:lnTo>
                    <a:pt x="3489158" y="48127"/>
                  </a:lnTo>
                  <a:lnTo>
                    <a:pt x="3705727" y="36095"/>
                  </a:lnTo>
                  <a:lnTo>
                    <a:pt x="4006516" y="0"/>
                  </a:lnTo>
                  <a:lnTo>
                    <a:pt x="4138864" y="0"/>
                  </a:lnTo>
                  <a:lnTo>
                    <a:pt x="4271211" y="12032"/>
                  </a:lnTo>
                  <a:lnTo>
                    <a:pt x="4499811" y="12032"/>
                  </a:lnTo>
                  <a:lnTo>
                    <a:pt x="4632158" y="12032"/>
                  </a:lnTo>
                  <a:lnTo>
                    <a:pt x="4824664" y="84221"/>
                  </a:lnTo>
                  <a:lnTo>
                    <a:pt x="4920916" y="276727"/>
                  </a:lnTo>
                  <a:lnTo>
                    <a:pt x="5113421" y="324853"/>
                  </a:lnTo>
                  <a:lnTo>
                    <a:pt x="5269832" y="469232"/>
                  </a:lnTo>
                  <a:lnTo>
                    <a:pt x="5281864" y="661737"/>
                  </a:lnTo>
                  <a:lnTo>
                    <a:pt x="5329990" y="926432"/>
                  </a:lnTo>
                  <a:lnTo>
                    <a:pt x="5342021" y="1082842"/>
                  </a:lnTo>
                  <a:lnTo>
                    <a:pt x="4728411" y="1143000"/>
                  </a:lnTo>
                  <a:lnTo>
                    <a:pt x="4259179" y="1275348"/>
                  </a:lnTo>
                  <a:lnTo>
                    <a:pt x="3681664" y="1359569"/>
                  </a:lnTo>
                  <a:lnTo>
                    <a:pt x="3296653" y="1479884"/>
                  </a:lnTo>
                  <a:lnTo>
                    <a:pt x="2911642" y="1624263"/>
                  </a:lnTo>
                  <a:lnTo>
                    <a:pt x="2707106" y="1696453"/>
                  </a:lnTo>
                  <a:lnTo>
                    <a:pt x="2502569" y="1756611"/>
                  </a:lnTo>
                  <a:lnTo>
                    <a:pt x="2141621" y="1828800"/>
                  </a:lnTo>
                  <a:lnTo>
                    <a:pt x="1840832" y="1876927"/>
                  </a:lnTo>
                  <a:lnTo>
                    <a:pt x="1588169" y="1913021"/>
                  </a:lnTo>
                  <a:lnTo>
                    <a:pt x="1287379" y="2021306"/>
                  </a:lnTo>
                  <a:lnTo>
                    <a:pt x="974558" y="1876927"/>
                  </a:lnTo>
                  <a:lnTo>
                    <a:pt x="866274" y="1876927"/>
                  </a:lnTo>
                  <a:lnTo>
                    <a:pt x="529390" y="1997242"/>
                  </a:lnTo>
                  <a:lnTo>
                    <a:pt x="336885" y="2081463"/>
                  </a:lnTo>
                  <a:lnTo>
                    <a:pt x="0" y="2249906"/>
                  </a:lnTo>
                </a:path>
              </a:pathLst>
            </a:cu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8" name="TextBox 15"/>
            <p:cNvSpPr txBox="1">
              <a:spLocks noChangeArrowheads="1"/>
            </p:cNvSpPr>
            <p:nvPr/>
          </p:nvSpPr>
          <p:spPr bwMode="auto">
            <a:xfrm rot="20880000">
              <a:off x="2136373" y="4061458"/>
              <a:ext cx="2303590" cy="348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b="1" dirty="0">
                  <a:latin typeface="Arial Black" pitchFamily="34" charset="0"/>
                </a:rPr>
                <a:t>Latrobe Reservoir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58605" y="3325027"/>
            <a:ext cx="4355717" cy="567292"/>
            <a:chOff x="1558605" y="3325027"/>
            <a:chExt cx="4355717" cy="567292"/>
          </a:xfrm>
        </p:grpSpPr>
        <p:sp>
          <p:nvSpPr>
            <p:cNvPr id="10" name="Freeform 9"/>
            <p:cNvSpPr/>
            <p:nvPr/>
          </p:nvSpPr>
          <p:spPr bwMode="auto">
            <a:xfrm>
              <a:off x="1558605" y="3325027"/>
              <a:ext cx="4355717" cy="567292"/>
            </a:xfrm>
            <a:custGeom>
              <a:avLst/>
              <a:gdLst>
                <a:gd name="connsiteX0" fmla="*/ 0 w 4620126"/>
                <a:gd name="connsiteY0" fmla="*/ 601579 h 601579"/>
                <a:gd name="connsiteX1" fmla="*/ 4620126 w 4620126"/>
                <a:gd name="connsiteY1" fmla="*/ 601579 h 601579"/>
                <a:gd name="connsiteX2" fmla="*/ 4620126 w 4620126"/>
                <a:gd name="connsiteY2" fmla="*/ 601579 h 601579"/>
                <a:gd name="connsiteX3" fmla="*/ 4523873 w 4620126"/>
                <a:gd name="connsiteY3" fmla="*/ 397042 h 601579"/>
                <a:gd name="connsiteX4" fmla="*/ 4403558 w 4620126"/>
                <a:gd name="connsiteY4" fmla="*/ 300789 h 601579"/>
                <a:gd name="connsiteX5" fmla="*/ 4259179 w 4620126"/>
                <a:gd name="connsiteY5" fmla="*/ 264694 h 601579"/>
                <a:gd name="connsiteX6" fmla="*/ 4186989 w 4620126"/>
                <a:gd name="connsiteY6" fmla="*/ 144379 h 601579"/>
                <a:gd name="connsiteX7" fmla="*/ 4114800 w 4620126"/>
                <a:gd name="connsiteY7" fmla="*/ 60158 h 601579"/>
                <a:gd name="connsiteX8" fmla="*/ 3826042 w 4620126"/>
                <a:gd name="connsiteY8" fmla="*/ 36094 h 601579"/>
                <a:gd name="connsiteX9" fmla="*/ 3501189 w 4620126"/>
                <a:gd name="connsiteY9" fmla="*/ 36094 h 601579"/>
                <a:gd name="connsiteX10" fmla="*/ 3320716 w 4620126"/>
                <a:gd name="connsiteY10" fmla="*/ 24063 h 601579"/>
                <a:gd name="connsiteX11" fmla="*/ 3092116 w 4620126"/>
                <a:gd name="connsiteY11" fmla="*/ 0 h 601579"/>
                <a:gd name="connsiteX12" fmla="*/ 2839452 w 4620126"/>
                <a:gd name="connsiteY12" fmla="*/ 120315 h 601579"/>
                <a:gd name="connsiteX13" fmla="*/ 2731168 w 4620126"/>
                <a:gd name="connsiteY13" fmla="*/ 120315 h 601579"/>
                <a:gd name="connsiteX14" fmla="*/ 2466473 w 4620126"/>
                <a:gd name="connsiteY14" fmla="*/ 24063 h 601579"/>
                <a:gd name="connsiteX15" fmla="*/ 2286000 w 4620126"/>
                <a:gd name="connsiteY15" fmla="*/ 84221 h 601579"/>
                <a:gd name="connsiteX16" fmla="*/ 2057400 w 4620126"/>
                <a:gd name="connsiteY16" fmla="*/ 192505 h 601579"/>
                <a:gd name="connsiteX17" fmla="*/ 1756610 w 4620126"/>
                <a:gd name="connsiteY17" fmla="*/ 216568 h 601579"/>
                <a:gd name="connsiteX18" fmla="*/ 1528010 w 4620126"/>
                <a:gd name="connsiteY18" fmla="*/ 240631 h 601579"/>
                <a:gd name="connsiteX19" fmla="*/ 1347537 w 4620126"/>
                <a:gd name="connsiteY19" fmla="*/ 300789 h 601579"/>
                <a:gd name="connsiteX20" fmla="*/ 1191126 w 4620126"/>
                <a:gd name="connsiteY20" fmla="*/ 360947 h 601579"/>
                <a:gd name="connsiteX21" fmla="*/ 974558 w 4620126"/>
                <a:gd name="connsiteY21" fmla="*/ 360947 h 601579"/>
                <a:gd name="connsiteX22" fmla="*/ 818147 w 4620126"/>
                <a:gd name="connsiteY22" fmla="*/ 372979 h 601579"/>
                <a:gd name="connsiteX23" fmla="*/ 421105 w 4620126"/>
                <a:gd name="connsiteY23" fmla="*/ 493294 h 601579"/>
                <a:gd name="connsiteX24" fmla="*/ 108284 w 4620126"/>
                <a:gd name="connsiteY24" fmla="*/ 541421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620126" h="601579">
                  <a:moveTo>
                    <a:pt x="0" y="601579"/>
                  </a:moveTo>
                  <a:lnTo>
                    <a:pt x="4620126" y="601579"/>
                  </a:lnTo>
                  <a:lnTo>
                    <a:pt x="4620126" y="601579"/>
                  </a:lnTo>
                  <a:lnTo>
                    <a:pt x="4523873" y="397042"/>
                  </a:lnTo>
                  <a:lnTo>
                    <a:pt x="4403558" y="300789"/>
                  </a:lnTo>
                  <a:lnTo>
                    <a:pt x="4259179" y="264694"/>
                  </a:lnTo>
                  <a:lnTo>
                    <a:pt x="4186989" y="144379"/>
                  </a:lnTo>
                  <a:lnTo>
                    <a:pt x="4114800" y="60158"/>
                  </a:lnTo>
                  <a:lnTo>
                    <a:pt x="3826042" y="36094"/>
                  </a:lnTo>
                  <a:lnTo>
                    <a:pt x="3501189" y="36094"/>
                  </a:lnTo>
                  <a:lnTo>
                    <a:pt x="3320716" y="24063"/>
                  </a:lnTo>
                  <a:lnTo>
                    <a:pt x="3092116" y="0"/>
                  </a:lnTo>
                  <a:lnTo>
                    <a:pt x="2839452" y="120315"/>
                  </a:lnTo>
                  <a:lnTo>
                    <a:pt x="2731168" y="120315"/>
                  </a:lnTo>
                  <a:lnTo>
                    <a:pt x="2466473" y="24063"/>
                  </a:lnTo>
                  <a:lnTo>
                    <a:pt x="2286000" y="84221"/>
                  </a:lnTo>
                  <a:lnTo>
                    <a:pt x="2057400" y="192505"/>
                  </a:lnTo>
                  <a:lnTo>
                    <a:pt x="1756610" y="216568"/>
                  </a:lnTo>
                  <a:lnTo>
                    <a:pt x="1528010" y="240631"/>
                  </a:lnTo>
                  <a:lnTo>
                    <a:pt x="1347537" y="300789"/>
                  </a:lnTo>
                  <a:lnTo>
                    <a:pt x="1191126" y="360947"/>
                  </a:lnTo>
                  <a:lnTo>
                    <a:pt x="974558" y="360947"/>
                  </a:lnTo>
                  <a:lnTo>
                    <a:pt x="818147" y="372979"/>
                  </a:lnTo>
                  <a:lnTo>
                    <a:pt x="421105" y="493294"/>
                  </a:lnTo>
                  <a:lnTo>
                    <a:pt x="108284" y="541421"/>
                  </a:lnTo>
                </a:path>
              </a:pathLst>
            </a:custGeom>
            <a:solidFill>
              <a:srgbClr val="FF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1" name="TextBox 22"/>
            <p:cNvSpPr txBox="1">
              <a:spLocks noChangeArrowheads="1"/>
            </p:cNvSpPr>
            <p:nvPr/>
          </p:nvSpPr>
          <p:spPr bwMode="auto">
            <a:xfrm rot="20880000">
              <a:off x="3859199" y="3425910"/>
              <a:ext cx="8338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b="1" dirty="0" smtClean="0">
                  <a:latin typeface="Arial Black" pitchFamily="34" charset="0"/>
                </a:rPr>
                <a:t>Gas</a:t>
              </a:r>
              <a:endParaRPr lang="en-US" altLang="en-US" b="1" dirty="0">
                <a:latin typeface="Arial Black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968862" y="2961302"/>
            <a:ext cx="7543923" cy="3062474"/>
            <a:chOff x="968862" y="2961302"/>
            <a:chExt cx="7543923" cy="3062474"/>
          </a:xfrm>
        </p:grpSpPr>
        <p:sp>
          <p:nvSpPr>
            <p:cNvPr id="13" name="Freeform 12"/>
            <p:cNvSpPr/>
            <p:nvPr/>
          </p:nvSpPr>
          <p:spPr bwMode="auto">
            <a:xfrm>
              <a:off x="968862" y="2961302"/>
              <a:ext cx="7543923" cy="3062474"/>
            </a:xfrm>
            <a:custGeom>
              <a:avLst/>
              <a:gdLst>
                <a:gd name="connsiteX0" fmla="*/ 12031 w 8001000"/>
                <a:gd name="connsiteY0" fmla="*/ 264695 h 3248526"/>
                <a:gd name="connsiteX1" fmla="*/ 360947 w 8001000"/>
                <a:gd name="connsiteY1" fmla="*/ 252663 h 3248526"/>
                <a:gd name="connsiteX2" fmla="*/ 625642 w 8001000"/>
                <a:gd name="connsiteY2" fmla="*/ 240632 h 3248526"/>
                <a:gd name="connsiteX3" fmla="*/ 1010652 w 8001000"/>
                <a:gd name="connsiteY3" fmla="*/ 216569 h 3248526"/>
                <a:gd name="connsiteX4" fmla="*/ 1311442 w 8001000"/>
                <a:gd name="connsiteY4" fmla="*/ 228600 h 3248526"/>
                <a:gd name="connsiteX5" fmla="*/ 1455821 w 8001000"/>
                <a:gd name="connsiteY5" fmla="*/ 228600 h 3248526"/>
                <a:gd name="connsiteX6" fmla="*/ 1648326 w 8001000"/>
                <a:gd name="connsiteY6" fmla="*/ 216569 h 3248526"/>
                <a:gd name="connsiteX7" fmla="*/ 2021305 w 8001000"/>
                <a:gd name="connsiteY7" fmla="*/ 180474 h 3248526"/>
                <a:gd name="connsiteX8" fmla="*/ 2322094 w 8001000"/>
                <a:gd name="connsiteY8" fmla="*/ 120316 h 3248526"/>
                <a:gd name="connsiteX9" fmla="*/ 2574758 w 8001000"/>
                <a:gd name="connsiteY9" fmla="*/ 72190 h 3248526"/>
                <a:gd name="connsiteX10" fmla="*/ 2887579 w 8001000"/>
                <a:gd name="connsiteY10" fmla="*/ 48126 h 3248526"/>
                <a:gd name="connsiteX11" fmla="*/ 3116179 w 8001000"/>
                <a:gd name="connsiteY11" fmla="*/ 12032 h 3248526"/>
                <a:gd name="connsiteX12" fmla="*/ 3320715 w 8001000"/>
                <a:gd name="connsiteY12" fmla="*/ 0 h 3248526"/>
                <a:gd name="connsiteX13" fmla="*/ 3573379 w 8001000"/>
                <a:gd name="connsiteY13" fmla="*/ 0 h 3248526"/>
                <a:gd name="connsiteX14" fmla="*/ 3801979 w 8001000"/>
                <a:gd name="connsiteY14" fmla="*/ 0 h 3248526"/>
                <a:gd name="connsiteX15" fmla="*/ 4006515 w 8001000"/>
                <a:gd name="connsiteY15" fmla="*/ 60158 h 3248526"/>
                <a:gd name="connsiteX16" fmla="*/ 4403558 w 8001000"/>
                <a:gd name="connsiteY16" fmla="*/ 84221 h 3248526"/>
                <a:gd name="connsiteX17" fmla="*/ 4644189 w 8001000"/>
                <a:gd name="connsiteY17" fmla="*/ 108284 h 3248526"/>
                <a:gd name="connsiteX18" fmla="*/ 4740442 w 8001000"/>
                <a:gd name="connsiteY18" fmla="*/ 144379 h 3248526"/>
                <a:gd name="connsiteX19" fmla="*/ 5017168 w 8001000"/>
                <a:gd name="connsiteY19" fmla="*/ 324853 h 3248526"/>
                <a:gd name="connsiteX20" fmla="*/ 5293894 w 8001000"/>
                <a:gd name="connsiteY20" fmla="*/ 505326 h 3248526"/>
                <a:gd name="connsiteX21" fmla="*/ 5618747 w 8001000"/>
                <a:gd name="connsiteY21" fmla="*/ 745958 h 3248526"/>
                <a:gd name="connsiteX22" fmla="*/ 5847347 w 8001000"/>
                <a:gd name="connsiteY22" fmla="*/ 950495 h 3248526"/>
                <a:gd name="connsiteX23" fmla="*/ 6148136 w 8001000"/>
                <a:gd name="connsiteY23" fmla="*/ 1118937 h 3248526"/>
                <a:gd name="connsiteX24" fmla="*/ 6376736 w 8001000"/>
                <a:gd name="connsiteY24" fmla="*/ 1203158 h 3248526"/>
                <a:gd name="connsiteX25" fmla="*/ 6701589 w 8001000"/>
                <a:gd name="connsiteY25" fmla="*/ 1335505 h 3248526"/>
                <a:gd name="connsiteX26" fmla="*/ 6954252 w 8001000"/>
                <a:gd name="connsiteY26" fmla="*/ 1443790 h 3248526"/>
                <a:gd name="connsiteX27" fmla="*/ 7375358 w 8001000"/>
                <a:gd name="connsiteY27" fmla="*/ 1515979 h 3248526"/>
                <a:gd name="connsiteX28" fmla="*/ 7796463 w 8001000"/>
                <a:gd name="connsiteY28" fmla="*/ 1588169 h 3248526"/>
                <a:gd name="connsiteX29" fmla="*/ 7952873 w 8001000"/>
                <a:gd name="connsiteY29" fmla="*/ 1588169 h 3248526"/>
                <a:gd name="connsiteX30" fmla="*/ 8001000 w 8001000"/>
                <a:gd name="connsiteY30" fmla="*/ 3248526 h 3248526"/>
                <a:gd name="connsiteX31" fmla="*/ 7279105 w 8001000"/>
                <a:gd name="connsiteY31" fmla="*/ 3212432 h 3248526"/>
                <a:gd name="connsiteX32" fmla="*/ 7014410 w 8001000"/>
                <a:gd name="connsiteY32" fmla="*/ 3056021 h 3248526"/>
                <a:gd name="connsiteX33" fmla="*/ 6773779 w 8001000"/>
                <a:gd name="connsiteY33" fmla="*/ 2755232 h 3248526"/>
                <a:gd name="connsiteX34" fmla="*/ 6545179 w 8001000"/>
                <a:gd name="connsiteY34" fmla="*/ 2622884 h 3248526"/>
                <a:gd name="connsiteX35" fmla="*/ 6352673 w 8001000"/>
                <a:gd name="connsiteY35" fmla="*/ 2574758 h 3248526"/>
                <a:gd name="connsiteX36" fmla="*/ 6280484 w 8001000"/>
                <a:gd name="connsiteY36" fmla="*/ 2346158 h 3248526"/>
                <a:gd name="connsiteX37" fmla="*/ 6136105 w 8001000"/>
                <a:gd name="connsiteY37" fmla="*/ 2153653 h 3248526"/>
                <a:gd name="connsiteX38" fmla="*/ 5907505 w 8001000"/>
                <a:gd name="connsiteY38" fmla="*/ 1997242 h 3248526"/>
                <a:gd name="connsiteX39" fmla="*/ 5763126 w 8001000"/>
                <a:gd name="connsiteY39" fmla="*/ 1732548 h 3248526"/>
                <a:gd name="connsiteX40" fmla="*/ 5727031 w 8001000"/>
                <a:gd name="connsiteY40" fmla="*/ 1515979 h 3248526"/>
                <a:gd name="connsiteX41" fmla="*/ 5618747 w 8001000"/>
                <a:gd name="connsiteY41" fmla="*/ 1407695 h 3248526"/>
                <a:gd name="connsiteX42" fmla="*/ 5534526 w 8001000"/>
                <a:gd name="connsiteY42" fmla="*/ 1371600 h 3248526"/>
                <a:gd name="connsiteX43" fmla="*/ 5462336 w 8001000"/>
                <a:gd name="connsiteY43" fmla="*/ 1203158 h 3248526"/>
                <a:gd name="connsiteX44" fmla="*/ 5366084 w 8001000"/>
                <a:gd name="connsiteY44" fmla="*/ 950495 h 3248526"/>
                <a:gd name="connsiteX45" fmla="*/ 5269831 w 8001000"/>
                <a:gd name="connsiteY45" fmla="*/ 818148 h 3248526"/>
                <a:gd name="connsiteX46" fmla="*/ 5197642 w 8001000"/>
                <a:gd name="connsiteY46" fmla="*/ 757990 h 3248526"/>
                <a:gd name="connsiteX47" fmla="*/ 4981073 w 8001000"/>
                <a:gd name="connsiteY47" fmla="*/ 685800 h 3248526"/>
                <a:gd name="connsiteX48" fmla="*/ 4776536 w 8001000"/>
                <a:gd name="connsiteY48" fmla="*/ 433137 h 3248526"/>
                <a:gd name="connsiteX49" fmla="*/ 4668252 w 8001000"/>
                <a:gd name="connsiteY49" fmla="*/ 385011 h 3248526"/>
                <a:gd name="connsiteX50" fmla="*/ 4307305 w 8001000"/>
                <a:gd name="connsiteY50" fmla="*/ 397042 h 3248526"/>
                <a:gd name="connsiteX51" fmla="*/ 3934326 w 8001000"/>
                <a:gd name="connsiteY51" fmla="*/ 397042 h 3248526"/>
                <a:gd name="connsiteX52" fmla="*/ 3705726 w 8001000"/>
                <a:gd name="connsiteY52" fmla="*/ 409074 h 3248526"/>
                <a:gd name="connsiteX53" fmla="*/ 3513221 w 8001000"/>
                <a:gd name="connsiteY53" fmla="*/ 481263 h 3248526"/>
                <a:gd name="connsiteX54" fmla="*/ 3272589 w 8001000"/>
                <a:gd name="connsiteY54" fmla="*/ 445169 h 3248526"/>
                <a:gd name="connsiteX55" fmla="*/ 3116179 w 8001000"/>
                <a:gd name="connsiteY55" fmla="*/ 409074 h 3248526"/>
                <a:gd name="connsiteX56" fmla="*/ 2959768 w 8001000"/>
                <a:gd name="connsiteY56" fmla="*/ 469232 h 3248526"/>
                <a:gd name="connsiteX57" fmla="*/ 2562726 w 8001000"/>
                <a:gd name="connsiteY57" fmla="*/ 565484 h 3248526"/>
                <a:gd name="connsiteX58" fmla="*/ 2298031 w 8001000"/>
                <a:gd name="connsiteY58" fmla="*/ 577516 h 3248526"/>
                <a:gd name="connsiteX59" fmla="*/ 2081463 w 8001000"/>
                <a:gd name="connsiteY59" fmla="*/ 637674 h 3248526"/>
                <a:gd name="connsiteX60" fmla="*/ 1864894 w 8001000"/>
                <a:gd name="connsiteY60" fmla="*/ 709863 h 3248526"/>
                <a:gd name="connsiteX61" fmla="*/ 1648326 w 8001000"/>
                <a:gd name="connsiteY61" fmla="*/ 709863 h 3248526"/>
                <a:gd name="connsiteX62" fmla="*/ 1467852 w 8001000"/>
                <a:gd name="connsiteY62" fmla="*/ 745958 h 3248526"/>
                <a:gd name="connsiteX63" fmla="*/ 1227221 w 8001000"/>
                <a:gd name="connsiteY63" fmla="*/ 806116 h 3248526"/>
                <a:gd name="connsiteX64" fmla="*/ 854242 w 8001000"/>
                <a:gd name="connsiteY64" fmla="*/ 902369 h 3248526"/>
                <a:gd name="connsiteX65" fmla="*/ 433136 w 8001000"/>
                <a:gd name="connsiteY65" fmla="*/ 962526 h 3248526"/>
                <a:gd name="connsiteX66" fmla="*/ 0 w 8001000"/>
                <a:gd name="connsiteY66" fmla="*/ 1058779 h 324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001000" h="3248526">
                  <a:moveTo>
                    <a:pt x="12031" y="264695"/>
                  </a:moveTo>
                  <a:lnTo>
                    <a:pt x="360947" y="252663"/>
                  </a:lnTo>
                  <a:lnTo>
                    <a:pt x="625642" y="240632"/>
                  </a:lnTo>
                  <a:lnTo>
                    <a:pt x="1010652" y="216569"/>
                  </a:lnTo>
                  <a:lnTo>
                    <a:pt x="1311442" y="228600"/>
                  </a:lnTo>
                  <a:lnTo>
                    <a:pt x="1455821" y="228600"/>
                  </a:lnTo>
                  <a:lnTo>
                    <a:pt x="1648326" y="216569"/>
                  </a:lnTo>
                  <a:lnTo>
                    <a:pt x="2021305" y="180474"/>
                  </a:lnTo>
                  <a:lnTo>
                    <a:pt x="2322094" y="120316"/>
                  </a:lnTo>
                  <a:lnTo>
                    <a:pt x="2574758" y="72190"/>
                  </a:lnTo>
                  <a:lnTo>
                    <a:pt x="2887579" y="48126"/>
                  </a:lnTo>
                  <a:lnTo>
                    <a:pt x="3116179" y="12032"/>
                  </a:lnTo>
                  <a:lnTo>
                    <a:pt x="3320715" y="0"/>
                  </a:lnTo>
                  <a:lnTo>
                    <a:pt x="3573379" y="0"/>
                  </a:lnTo>
                  <a:lnTo>
                    <a:pt x="3801979" y="0"/>
                  </a:lnTo>
                  <a:lnTo>
                    <a:pt x="4006515" y="60158"/>
                  </a:lnTo>
                  <a:lnTo>
                    <a:pt x="4403558" y="84221"/>
                  </a:lnTo>
                  <a:lnTo>
                    <a:pt x="4644189" y="108284"/>
                  </a:lnTo>
                  <a:lnTo>
                    <a:pt x="4740442" y="144379"/>
                  </a:lnTo>
                  <a:lnTo>
                    <a:pt x="5017168" y="324853"/>
                  </a:lnTo>
                  <a:lnTo>
                    <a:pt x="5293894" y="505326"/>
                  </a:lnTo>
                  <a:lnTo>
                    <a:pt x="5618747" y="745958"/>
                  </a:lnTo>
                  <a:lnTo>
                    <a:pt x="5847347" y="950495"/>
                  </a:lnTo>
                  <a:lnTo>
                    <a:pt x="6148136" y="1118937"/>
                  </a:lnTo>
                  <a:lnTo>
                    <a:pt x="6376736" y="1203158"/>
                  </a:lnTo>
                  <a:lnTo>
                    <a:pt x="6701589" y="1335505"/>
                  </a:lnTo>
                  <a:lnTo>
                    <a:pt x="6954252" y="1443790"/>
                  </a:lnTo>
                  <a:lnTo>
                    <a:pt x="7375358" y="1515979"/>
                  </a:lnTo>
                  <a:lnTo>
                    <a:pt x="7796463" y="1588169"/>
                  </a:lnTo>
                  <a:lnTo>
                    <a:pt x="7952873" y="1588169"/>
                  </a:lnTo>
                  <a:lnTo>
                    <a:pt x="8001000" y="3248526"/>
                  </a:lnTo>
                  <a:lnTo>
                    <a:pt x="7279105" y="3212432"/>
                  </a:lnTo>
                  <a:lnTo>
                    <a:pt x="7014410" y="3056021"/>
                  </a:lnTo>
                  <a:lnTo>
                    <a:pt x="6773779" y="2755232"/>
                  </a:lnTo>
                  <a:lnTo>
                    <a:pt x="6545179" y="2622884"/>
                  </a:lnTo>
                  <a:lnTo>
                    <a:pt x="6352673" y="2574758"/>
                  </a:lnTo>
                  <a:lnTo>
                    <a:pt x="6280484" y="2346158"/>
                  </a:lnTo>
                  <a:lnTo>
                    <a:pt x="6136105" y="2153653"/>
                  </a:lnTo>
                  <a:lnTo>
                    <a:pt x="5907505" y="1997242"/>
                  </a:lnTo>
                  <a:lnTo>
                    <a:pt x="5763126" y="1732548"/>
                  </a:lnTo>
                  <a:lnTo>
                    <a:pt x="5727031" y="1515979"/>
                  </a:lnTo>
                  <a:lnTo>
                    <a:pt x="5618747" y="1407695"/>
                  </a:lnTo>
                  <a:lnTo>
                    <a:pt x="5534526" y="1371600"/>
                  </a:lnTo>
                  <a:lnTo>
                    <a:pt x="5462336" y="1203158"/>
                  </a:lnTo>
                  <a:lnTo>
                    <a:pt x="5366084" y="950495"/>
                  </a:lnTo>
                  <a:lnTo>
                    <a:pt x="5269831" y="818148"/>
                  </a:lnTo>
                  <a:lnTo>
                    <a:pt x="5197642" y="757990"/>
                  </a:lnTo>
                  <a:lnTo>
                    <a:pt x="4981073" y="685800"/>
                  </a:lnTo>
                  <a:lnTo>
                    <a:pt x="4776536" y="433137"/>
                  </a:lnTo>
                  <a:lnTo>
                    <a:pt x="4668252" y="385011"/>
                  </a:lnTo>
                  <a:lnTo>
                    <a:pt x="4307305" y="397042"/>
                  </a:lnTo>
                  <a:lnTo>
                    <a:pt x="3934326" y="397042"/>
                  </a:lnTo>
                  <a:lnTo>
                    <a:pt x="3705726" y="409074"/>
                  </a:lnTo>
                  <a:lnTo>
                    <a:pt x="3513221" y="481263"/>
                  </a:lnTo>
                  <a:lnTo>
                    <a:pt x="3272589" y="445169"/>
                  </a:lnTo>
                  <a:lnTo>
                    <a:pt x="3116179" y="409074"/>
                  </a:lnTo>
                  <a:lnTo>
                    <a:pt x="2959768" y="469232"/>
                  </a:lnTo>
                  <a:lnTo>
                    <a:pt x="2562726" y="565484"/>
                  </a:lnTo>
                  <a:lnTo>
                    <a:pt x="2298031" y="577516"/>
                  </a:lnTo>
                  <a:lnTo>
                    <a:pt x="2081463" y="637674"/>
                  </a:lnTo>
                  <a:lnTo>
                    <a:pt x="1864894" y="709863"/>
                  </a:lnTo>
                  <a:lnTo>
                    <a:pt x="1648326" y="709863"/>
                  </a:lnTo>
                  <a:lnTo>
                    <a:pt x="1467852" y="745958"/>
                  </a:lnTo>
                  <a:lnTo>
                    <a:pt x="1227221" y="806116"/>
                  </a:lnTo>
                  <a:lnTo>
                    <a:pt x="854242" y="902369"/>
                  </a:lnTo>
                  <a:lnTo>
                    <a:pt x="433136" y="962526"/>
                  </a:lnTo>
                  <a:lnTo>
                    <a:pt x="0" y="1058779"/>
                  </a:lnTo>
                </a:path>
              </a:pathLst>
            </a:custGeom>
            <a:solidFill>
              <a:schemeClr val="accent6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14" name="TextBox 23"/>
            <p:cNvSpPr txBox="1">
              <a:spLocks noChangeArrowheads="1"/>
            </p:cNvSpPr>
            <p:nvPr/>
          </p:nvSpPr>
          <p:spPr bwMode="auto">
            <a:xfrm rot="21120000">
              <a:off x="1513700" y="3127448"/>
              <a:ext cx="2770595" cy="3487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en-US" b="1" dirty="0">
                  <a:solidFill>
                    <a:srgbClr val="FFFF00"/>
                  </a:solidFill>
                  <a:latin typeface="Arial Black" pitchFamily="34" charset="0"/>
                </a:rPr>
                <a:t>Lakes Entrance Shale</a:t>
              </a:r>
            </a:p>
          </p:txBody>
        </p:sp>
      </p:grpSp>
      <p:sp>
        <p:nvSpPr>
          <p:cNvPr id="15" name="Freeform 14"/>
          <p:cNvSpPr/>
          <p:nvPr/>
        </p:nvSpPr>
        <p:spPr>
          <a:xfrm>
            <a:off x="979339" y="3313052"/>
            <a:ext cx="6886823" cy="2650851"/>
          </a:xfrm>
          <a:custGeom>
            <a:avLst/>
            <a:gdLst>
              <a:gd name="connsiteX0" fmla="*/ 0 w 7303169"/>
              <a:gd name="connsiteY0" fmla="*/ 686495 h 2812157"/>
              <a:gd name="connsiteX1" fmla="*/ 312821 w 7303169"/>
              <a:gd name="connsiteY1" fmla="*/ 626337 h 2812157"/>
              <a:gd name="connsiteX2" fmla="*/ 661737 w 7303169"/>
              <a:gd name="connsiteY2" fmla="*/ 566179 h 2812157"/>
              <a:gd name="connsiteX3" fmla="*/ 986590 w 7303169"/>
              <a:gd name="connsiteY3" fmla="*/ 493990 h 2812157"/>
              <a:gd name="connsiteX4" fmla="*/ 1311442 w 7303169"/>
              <a:gd name="connsiteY4" fmla="*/ 433832 h 2812157"/>
              <a:gd name="connsiteX5" fmla="*/ 1600200 w 7303169"/>
              <a:gd name="connsiteY5" fmla="*/ 325548 h 2812157"/>
              <a:gd name="connsiteX6" fmla="*/ 1925053 w 7303169"/>
              <a:gd name="connsiteY6" fmla="*/ 325548 h 2812157"/>
              <a:gd name="connsiteX7" fmla="*/ 2237874 w 7303169"/>
              <a:gd name="connsiteY7" fmla="*/ 217264 h 2812157"/>
              <a:gd name="connsiteX8" fmla="*/ 2767263 w 7303169"/>
              <a:gd name="connsiteY8" fmla="*/ 181169 h 2812157"/>
              <a:gd name="connsiteX9" fmla="*/ 2899611 w 7303169"/>
              <a:gd name="connsiteY9" fmla="*/ 133042 h 2812157"/>
              <a:gd name="connsiteX10" fmla="*/ 3031958 w 7303169"/>
              <a:gd name="connsiteY10" fmla="*/ 60853 h 2812157"/>
              <a:gd name="connsiteX11" fmla="*/ 3116179 w 7303169"/>
              <a:gd name="connsiteY11" fmla="*/ 24758 h 2812157"/>
              <a:gd name="connsiteX12" fmla="*/ 3453063 w 7303169"/>
              <a:gd name="connsiteY12" fmla="*/ 96948 h 2812157"/>
              <a:gd name="connsiteX13" fmla="*/ 3573379 w 7303169"/>
              <a:gd name="connsiteY13" fmla="*/ 84916 h 2812157"/>
              <a:gd name="connsiteX14" fmla="*/ 3729790 w 7303169"/>
              <a:gd name="connsiteY14" fmla="*/ 24758 h 2812157"/>
              <a:gd name="connsiteX15" fmla="*/ 3898232 w 7303169"/>
              <a:gd name="connsiteY15" fmla="*/ 695 h 2812157"/>
              <a:gd name="connsiteX16" fmla="*/ 4174958 w 7303169"/>
              <a:gd name="connsiteY16" fmla="*/ 48821 h 2812157"/>
              <a:gd name="connsiteX17" fmla="*/ 4283242 w 7303169"/>
              <a:gd name="connsiteY17" fmla="*/ 48821 h 2812157"/>
              <a:gd name="connsiteX18" fmla="*/ 4656221 w 7303169"/>
              <a:gd name="connsiteY18" fmla="*/ 36790 h 2812157"/>
              <a:gd name="connsiteX19" fmla="*/ 4800600 w 7303169"/>
              <a:gd name="connsiteY19" fmla="*/ 133042 h 2812157"/>
              <a:gd name="connsiteX20" fmla="*/ 4920916 w 7303169"/>
              <a:gd name="connsiteY20" fmla="*/ 289453 h 2812157"/>
              <a:gd name="connsiteX21" fmla="*/ 5101390 w 7303169"/>
              <a:gd name="connsiteY21" fmla="*/ 325548 h 2812157"/>
              <a:gd name="connsiteX22" fmla="*/ 5209674 w 7303169"/>
              <a:gd name="connsiteY22" fmla="*/ 421800 h 2812157"/>
              <a:gd name="connsiteX23" fmla="*/ 5305927 w 7303169"/>
              <a:gd name="connsiteY23" fmla="*/ 710558 h 2812157"/>
              <a:gd name="connsiteX24" fmla="*/ 5329990 w 7303169"/>
              <a:gd name="connsiteY24" fmla="*/ 866969 h 2812157"/>
              <a:gd name="connsiteX25" fmla="*/ 5474369 w 7303169"/>
              <a:gd name="connsiteY25" fmla="*/ 1011348 h 2812157"/>
              <a:gd name="connsiteX26" fmla="*/ 5594684 w 7303169"/>
              <a:gd name="connsiteY26" fmla="*/ 1083537 h 2812157"/>
              <a:gd name="connsiteX27" fmla="*/ 5787190 w 7303169"/>
              <a:gd name="connsiteY27" fmla="*/ 1456516 h 2812157"/>
              <a:gd name="connsiteX28" fmla="*/ 5787190 w 7303169"/>
              <a:gd name="connsiteY28" fmla="*/ 1456516 h 2812157"/>
              <a:gd name="connsiteX29" fmla="*/ 5847348 w 7303169"/>
              <a:gd name="connsiteY29" fmla="*/ 1624958 h 2812157"/>
              <a:gd name="connsiteX30" fmla="*/ 5931569 w 7303169"/>
              <a:gd name="connsiteY30" fmla="*/ 1709179 h 2812157"/>
              <a:gd name="connsiteX31" fmla="*/ 6039853 w 7303169"/>
              <a:gd name="connsiteY31" fmla="*/ 1769337 h 2812157"/>
              <a:gd name="connsiteX32" fmla="*/ 6220327 w 7303169"/>
              <a:gd name="connsiteY32" fmla="*/ 2022000 h 2812157"/>
              <a:gd name="connsiteX33" fmla="*/ 6376737 w 7303169"/>
              <a:gd name="connsiteY33" fmla="*/ 2226537 h 2812157"/>
              <a:gd name="connsiteX34" fmla="*/ 6629400 w 7303169"/>
              <a:gd name="connsiteY34" fmla="*/ 2334821 h 2812157"/>
              <a:gd name="connsiteX35" fmla="*/ 6761748 w 7303169"/>
              <a:gd name="connsiteY35" fmla="*/ 2491232 h 2812157"/>
              <a:gd name="connsiteX36" fmla="*/ 6954253 w 7303169"/>
              <a:gd name="connsiteY36" fmla="*/ 2719832 h 2812157"/>
              <a:gd name="connsiteX37" fmla="*/ 7086600 w 7303169"/>
              <a:gd name="connsiteY37" fmla="*/ 2804053 h 2812157"/>
              <a:gd name="connsiteX38" fmla="*/ 7303169 w 7303169"/>
              <a:gd name="connsiteY38" fmla="*/ 2804053 h 2812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303169" h="2812157">
                <a:moveTo>
                  <a:pt x="0" y="686495"/>
                </a:moveTo>
                <a:lnTo>
                  <a:pt x="312821" y="626337"/>
                </a:lnTo>
                <a:cubicBezTo>
                  <a:pt x="423111" y="606284"/>
                  <a:pt x="549442" y="588237"/>
                  <a:pt x="661737" y="566179"/>
                </a:cubicBezTo>
                <a:cubicBezTo>
                  <a:pt x="774032" y="544121"/>
                  <a:pt x="878306" y="516048"/>
                  <a:pt x="986590" y="493990"/>
                </a:cubicBezTo>
                <a:cubicBezTo>
                  <a:pt x="1094874" y="471932"/>
                  <a:pt x="1209174" y="461906"/>
                  <a:pt x="1311442" y="433832"/>
                </a:cubicBezTo>
                <a:cubicBezTo>
                  <a:pt x="1413710" y="405758"/>
                  <a:pt x="1497932" y="343595"/>
                  <a:pt x="1600200" y="325548"/>
                </a:cubicBezTo>
                <a:cubicBezTo>
                  <a:pt x="1702469" y="307501"/>
                  <a:pt x="1818774" y="343595"/>
                  <a:pt x="1925053" y="325548"/>
                </a:cubicBezTo>
                <a:cubicBezTo>
                  <a:pt x="2031332" y="307501"/>
                  <a:pt x="2097506" y="241327"/>
                  <a:pt x="2237874" y="217264"/>
                </a:cubicBezTo>
                <a:cubicBezTo>
                  <a:pt x="2378242" y="193201"/>
                  <a:pt x="2656974" y="195206"/>
                  <a:pt x="2767263" y="181169"/>
                </a:cubicBezTo>
                <a:cubicBezTo>
                  <a:pt x="2877552" y="167132"/>
                  <a:pt x="2855495" y="153095"/>
                  <a:pt x="2899611" y="133042"/>
                </a:cubicBezTo>
                <a:cubicBezTo>
                  <a:pt x="2943727" y="112989"/>
                  <a:pt x="2995863" y="78900"/>
                  <a:pt x="3031958" y="60853"/>
                </a:cubicBezTo>
                <a:cubicBezTo>
                  <a:pt x="3068053" y="42806"/>
                  <a:pt x="3045995" y="18742"/>
                  <a:pt x="3116179" y="24758"/>
                </a:cubicBezTo>
                <a:cubicBezTo>
                  <a:pt x="3186363" y="30774"/>
                  <a:pt x="3376863" y="86922"/>
                  <a:pt x="3453063" y="96948"/>
                </a:cubicBezTo>
                <a:cubicBezTo>
                  <a:pt x="3529263" y="106974"/>
                  <a:pt x="3527258" y="96948"/>
                  <a:pt x="3573379" y="84916"/>
                </a:cubicBezTo>
                <a:cubicBezTo>
                  <a:pt x="3619500" y="72884"/>
                  <a:pt x="3675648" y="38795"/>
                  <a:pt x="3729790" y="24758"/>
                </a:cubicBezTo>
                <a:cubicBezTo>
                  <a:pt x="3783932" y="10721"/>
                  <a:pt x="3824037" y="-3315"/>
                  <a:pt x="3898232" y="695"/>
                </a:cubicBezTo>
                <a:cubicBezTo>
                  <a:pt x="3972427" y="4705"/>
                  <a:pt x="4110790" y="40800"/>
                  <a:pt x="4174958" y="48821"/>
                </a:cubicBezTo>
                <a:cubicBezTo>
                  <a:pt x="4239126" y="56842"/>
                  <a:pt x="4283242" y="48821"/>
                  <a:pt x="4283242" y="48821"/>
                </a:cubicBezTo>
                <a:cubicBezTo>
                  <a:pt x="4363452" y="46816"/>
                  <a:pt x="4569995" y="22753"/>
                  <a:pt x="4656221" y="36790"/>
                </a:cubicBezTo>
                <a:cubicBezTo>
                  <a:pt x="4742447" y="50827"/>
                  <a:pt x="4756484" y="90932"/>
                  <a:pt x="4800600" y="133042"/>
                </a:cubicBezTo>
                <a:cubicBezTo>
                  <a:pt x="4844716" y="175152"/>
                  <a:pt x="4870784" y="257369"/>
                  <a:pt x="4920916" y="289453"/>
                </a:cubicBezTo>
                <a:cubicBezTo>
                  <a:pt x="4971048" y="321537"/>
                  <a:pt x="5053264" y="303490"/>
                  <a:pt x="5101390" y="325548"/>
                </a:cubicBezTo>
                <a:cubicBezTo>
                  <a:pt x="5149516" y="347606"/>
                  <a:pt x="5175585" y="357632"/>
                  <a:pt x="5209674" y="421800"/>
                </a:cubicBezTo>
                <a:cubicBezTo>
                  <a:pt x="5243763" y="485968"/>
                  <a:pt x="5285874" y="636363"/>
                  <a:pt x="5305927" y="710558"/>
                </a:cubicBezTo>
                <a:cubicBezTo>
                  <a:pt x="5325980" y="784753"/>
                  <a:pt x="5301916" y="816837"/>
                  <a:pt x="5329990" y="866969"/>
                </a:cubicBezTo>
                <a:cubicBezTo>
                  <a:pt x="5358064" y="917101"/>
                  <a:pt x="5430253" y="975253"/>
                  <a:pt x="5474369" y="1011348"/>
                </a:cubicBezTo>
                <a:cubicBezTo>
                  <a:pt x="5518485" y="1047443"/>
                  <a:pt x="5542547" y="1009342"/>
                  <a:pt x="5594684" y="1083537"/>
                </a:cubicBezTo>
                <a:cubicBezTo>
                  <a:pt x="5646821" y="1157732"/>
                  <a:pt x="5787190" y="1456516"/>
                  <a:pt x="5787190" y="1456516"/>
                </a:cubicBezTo>
                <a:lnTo>
                  <a:pt x="5787190" y="1456516"/>
                </a:lnTo>
                <a:cubicBezTo>
                  <a:pt x="5797216" y="1484590"/>
                  <a:pt x="5823285" y="1582848"/>
                  <a:pt x="5847348" y="1624958"/>
                </a:cubicBezTo>
                <a:cubicBezTo>
                  <a:pt x="5871411" y="1667068"/>
                  <a:pt x="5899485" y="1685116"/>
                  <a:pt x="5931569" y="1709179"/>
                </a:cubicBezTo>
                <a:cubicBezTo>
                  <a:pt x="5963653" y="1733242"/>
                  <a:pt x="5991727" y="1717200"/>
                  <a:pt x="6039853" y="1769337"/>
                </a:cubicBezTo>
                <a:cubicBezTo>
                  <a:pt x="6087979" y="1821474"/>
                  <a:pt x="6164180" y="1945800"/>
                  <a:pt x="6220327" y="2022000"/>
                </a:cubicBezTo>
                <a:cubicBezTo>
                  <a:pt x="6276474" y="2098200"/>
                  <a:pt x="6308558" y="2174400"/>
                  <a:pt x="6376737" y="2226537"/>
                </a:cubicBezTo>
                <a:cubicBezTo>
                  <a:pt x="6444916" y="2278674"/>
                  <a:pt x="6565232" y="2290705"/>
                  <a:pt x="6629400" y="2334821"/>
                </a:cubicBezTo>
                <a:cubicBezTo>
                  <a:pt x="6693568" y="2378937"/>
                  <a:pt x="6761748" y="2491232"/>
                  <a:pt x="6761748" y="2491232"/>
                </a:cubicBezTo>
                <a:cubicBezTo>
                  <a:pt x="6815890" y="2555400"/>
                  <a:pt x="6900111" y="2667695"/>
                  <a:pt x="6954253" y="2719832"/>
                </a:cubicBezTo>
                <a:cubicBezTo>
                  <a:pt x="7008395" y="2771969"/>
                  <a:pt x="7028447" y="2790016"/>
                  <a:pt x="7086600" y="2804053"/>
                </a:cubicBezTo>
                <a:cubicBezTo>
                  <a:pt x="7144753" y="2818090"/>
                  <a:pt x="7223961" y="2811071"/>
                  <a:pt x="7303169" y="2804053"/>
                </a:cubicBezTo>
              </a:path>
            </a:pathLst>
          </a:cu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16" name="Picture 6"/>
          <p:cNvPicPr>
            <a:picLocks noChangeAspect="1"/>
          </p:cNvPicPr>
          <p:nvPr/>
        </p:nvPicPr>
        <p:blipFill>
          <a:blip r:embed="rId3" cstate="print"/>
          <a:srcRect t="46024" r="96152" b="14023"/>
          <a:stretch>
            <a:fillRect/>
          </a:stretch>
        </p:blipFill>
        <p:spPr bwMode="auto">
          <a:xfrm>
            <a:off x="574202" y="1467319"/>
            <a:ext cx="447047" cy="4523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/>
          <a:srcRect l="27552" t="1781" r="45798" b="90443"/>
          <a:stretch>
            <a:fillRect/>
          </a:stretch>
        </p:blipFill>
        <p:spPr bwMode="auto">
          <a:xfrm>
            <a:off x="1021249" y="1179930"/>
            <a:ext cx="7493364" cy="41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Estimated Ultimate Recovery</a:t>
            </a:r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00062" y="1101725"/>
            <a:ext cx="7881937" cy="3694113"/>
          </a:xfrm>
        </p:spPr>
        <p:txBody>
          <a:bodyPr/>
          <a:lstStyle/>
          <a:p>
            <a:pPr>
              <a:tabLst>
                <a:tab pos="571500" algn="l"/>
              </a:tabLst>
            </a:pPr>
            <a:r>
              <a:rPr lang="en-US" sz="2800" dirty="0" smtClean="0"/>
              <a:t>Estimating ultimate recovery may seem to be 	a daunting task – it is!</a:t>
            </a:r>
          </a:p>
          <a:p>
            <a:pPr>
              <a:tabLst>
                <a:tab pos="571500" algn="l"/>
              </a:tabLst>
            </a:pPr>
            <a:r>
              <a:rPr lang="en-US" sz="2800" dirty="0" smtClean="0"/>
              <a:t>We have to take it step-by-step</a:t>
            </a:r>
          </a:p>
          <a:p>
            <a:pPr>
              <a:tabLst>
                <a:tab pos="571500" algn="l"/>
              </a:tabLst>
            </a:pPr>
            <a:r>
              <a:rPr lang="en-US" sz="2800" dirty="0" smtClean="0"/>
              <a:t>First, </a:t>
            </a:r>
            <a:r>
              <a:rPr lang="en-US" sz="2800" dirty="0" smtClean="0"/>
              <a:t>we estimate the HC that we think is 	within the reservoir at depth, no small task</a:t>
            </a:r>
          </a:p>
          <a:p>
            <a:pPr>
              <a:tabLst>
                <a:tab pos="571500" algn="l"/>
              </a:tabLst>
            </a:pPr>
            <a:r>
              <a:rPr lang="en-US" sz="2800" dirty="0" smtClean="0"/>
              <a:t>Then, </a:t>
            </a:r>
            <a:r>
              <a:rPr lang="en-US" sz="2800" dirty="0" smtClean="0"/>
              <a:t>we can consider how much we might </a:t>
            </a:r>
            <a:r>
              <a:rPr lang="en-US" sz="2800" dirty="0" smtClean="0"/>
              <a:t>	get to </a:t>
            </a:r>
            <a:r>
              <a:rPr lang="en-US" sz="2800" dirty="0" smtClean="0"/>
              <a:t>the surface (barrels of cubic feet of </a:t>
            </a:r>
            <a:r>
              <a:rPr lang="en-US" sz="2800" dirty="0" smtClean="0"/>
              <a:t>	gas</a:t>
            </a:r>
            <a:r>
              <a:rPr lang="en-US" sz="2800" dirty="0" smtClean="0"/>
              <a:t>)</a:t>
            </a:r>
          </a:p>
        </p:txBody>
      </p:sp>
      <p:sp>
        <p:nvSpPr>
          <p:cNvPr id="183304" name="WordArt 8"/>
          <p:cNvSpPr>
            <a:spLocks noChangeArrowheads="1" noChangeShapeType="1" noTextEdit="1"/>
          </p:cNvSpPr>
          <p:nvPr/>
        </p:nvSpPr>
        <p:spPr bwMode="auto">
          <a:xfrm>
            <a:off x="1149350" y="5125075"/>
            <a:ext cx="6845300" cy="784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AFD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So how </a:t>
            </a:r>
            <a:r>
              <a:rPr lang="en-US" sz="3600" i="1" kern="10" dirty="0">
                <a:ln w="1905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AFD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do we get HC in place?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Obtaining HC in Place</a:t>
            </a:r>
          </a:p>
        </p:txBody>
      </p:sp>
      <p:sp>
        <p:nvSpPr>
          <p:cNvPr id="14439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519113" y="1101725"/>
            <a:ext cx="7772400" cy="3694113"/>
          </a:xfrm>
        </p:spPr>
        <p:txBody>
          <a:bodyPr/>
          <a:lstStyle/>
          <a:p>
            <a:pPr>
              <a:tabLst>
                <a:tab pos="571500" algn="l"/>
              </a:tabLst>
            </a:pPr>
            <a:r>
              <a:rPr lang="en-US" sz="2800" dirty="0" smtClean="0"/>
              <a:t>We start by estimating the total volume of 	rock in our prospect</a:t>
            </a:r>
          </a:p>
          <a:p>
            <a:pPr>
              <a:tabLst>
                <a:tab pos="571500" algn="l"/>
              </a:tabLst>
            </a:pPr>
            <a:r>
              <a:rPr lang="en-US" sz="2800" dirty="0" smtClean="0"/>
              <a:t>Then we reduce that volume step-by-step 	until we get an estimate of the volume of </a:t>
            </a:r>
            <a:r>
              <a:rPr lang="en-US" sz="2800" dirty="0" smtClean="0"/>
              <a:t> 	HC </a:t>
            </a:r>
            <a:r>
              <a:rPr lang="en-US" sz="2800" dirty="0" smtClean="0"/>
              <a:t>in the reservoir at reservoir conditions</a:t>
            </a:r>
          </a:p>
        </p:txBody>
      </p:sp>
      <p:grpSp>
        <p:nvGrpSpPr>
          <p:cNvPr id="2" name="Group 169"/>
          <p:cNvGrpSpPr>
            <a:grpSpLocks/>
          </p:cNvGrpSpPr>
          <p:nvPr/>
        </p:nvGrpSpPr>
        <p:grpSpPr bwMode="auto">
          <a:xfrm>
            <a:off x="960439" y="3806825"/>
            <a:ext cx="1246188" cy="2312988"/>
            <a:chOff x="605" y="2398"/>
            <a:chExt cx="785" cy="1457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642" y="2398"/>
              <a:ext cx="748" cy="1075"/>
              <a:chOff x="754" y="2458"/>
              <a:chExt cx="748" cy="1075"/>
            </a:xfrm>
          </p:grpSpPr>
          <p:sp>
            <p:nvSpPr>
              <p:cNvPr id="144394" name="Oval 10"/>
              <p:cNvSpPr>
                <a:spLocks noChangeArrowheads="1"/>
              </p:cNvSpPr>
              <p:nvPr/>
            </p:nvSpPr>
            <p:spPr bwMode="auto">
              <a:xfrm>
                <a:off x="754" y="273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395" name="Oval 11"/>
              <p:cNvSpPr>
                <a:spLocks noChangeArrowheads="1"/>
              </p:cNvSpPr>
              <p:nvPr/>
            </p:nvSpPr>
            <p:spPr bwMode="auto">
              <a:xfrm>
                <a:off x="754" y="300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396" name="Oval 12"/>
              <p:cNvSpPr>
                <a:spLocks noChangeArrowheads="1"/>
              </p:cNvSpPr>
              <p:nvPr/>
            </p:nvSpPr>
            <p:spPr bwMode="auto">
              <a:xfrm>
                <a:off x="754" y="3277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397" name="Rectangle 13"/>
              <p:cNvSpPr>
                <a:spLocks noChangeArrowheads="1"/>
              </p:cNvSpPr>
              <p:nvPr/>
            </p:nvSpPr>
            <p:spPr bwMode="auto">
              <a:xfrm>
                <a:off x="806" y="2629"/>
                <a:ext cx="653" cy="782"/>
              </a:xfrm>
              <a:prstGeom prst="rect">
                <a:avLst/>
              </a:prstGeom>
              <a:solidFill>
                <a:srgbClr val="CC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399" name="Freeform 15"/>
              <p:cNvSpPr>
                <a:spLocks/>
              </p:cNvSpPr>
              <p:nvPr/>
            </p:nvSpPr>
            <p:spPr bwMode="auto">
              <a:xfrm>
                <a:off x="792" y="3189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00" name="Freeform 16"/>
              <p:cNvSpPr>
                <a:spLocks/>
              </p:cNvSpPr>
              <p:nvPr/>
            </p:nvSpPr>
            <p:spPr bwMode="auto">
              <a:xfrm>
                <a:off x="792" y="291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393" name="Oval 9"/>
              <p:cNvSpPr>
                <a:spLocks noChangeArrowheads="1"/>
              </p:cNvSpPr>
              <p:nvPr/>
            </p:nvSpPr>
            <p:spPr bwMode="auto">
              <a:xfrm>
                <a:off x="754" y="2458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01" name="Line 17"/>
              <p:cNvSpPr>
                <a:spLocks noChangeShapeType="1"/>
              </p:cNvSpPr>
              <p:nvPr/>
            </p:nvSpPr>
            <p:spPr bwMode="auto">
              <a:xfrm>
                <a:off x="804" y="266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06" name="Line 22"/>
              <p:cNvSpPr>
                <a:spLocks noChangeShapeType="1"/>
              </p:cNvSpPr>
              <p:nvPr/>
            </p:nvSpPr>
            <p:spPr bwMode="auto">
              <a:xfrm>
                <a:off x="1458" y="265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4408" name="Text Box 24"/>
            <p:cNvSpPr txBox="1">
              <a:spLocks noChangeArrowheads="1"/>
            </p:cNvSpPr>
            <p:nvPr/>
          </p:nvSpPr>
          <p:spPr bwMode="auto">
            <a:xfrm>
              <a:off x="605" y="3525"/>
              <a:ext cx="777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  <a:cs typeface="Arial" pitchFamily="34" charset="0"/>
                </a:rPr>
                <a:t>Total Rock</a:t>
              </a:r>
            </a:p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  <a:cs typeface="Arial" pitchFamily="34" charset="0"/>
                </a:rPr>
                <a:t>Volume</a:t>
              </a:r>
            </a:p>
          </p:txBody>
        </p:sp>
      </p:grpSp>
      <p:sp>
        <p:nvSpPr>
          <p:cNvPr id="144446" name="Text Box 62"/>
          <p:cNvSpPr txBox="1">
            <a:spLocks noChangeArrowheads="1"/>
          </p:cNvSpPr>
          <p:nvPr/>
        </p:nvSpPr>
        <p:spPr bwMode="auto">
          <a:xfrm>
            <a:off x="2907995" y="5595938"/>
            <a:ext cx="16722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Reservoir </a:t>
            </a:r>
            <a:r>
              <a:rPr lang="en-US" sz="1400" b="1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Sand</a:t>
            </a:r>
          </a:p>
          <a:p>
            <a:pPr algn="ctr"/>
            <a:r>
              <a:rPr lang="en-US" sz="1400" b="1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Volume</a:t>
            </a:r>
          </a:p>
        </p:txBody>
      </p:sp>
      <p:sp>
        <p:nvSpPr>
          <p:cNvPr id="144454" name="Oval 70"/>
          <p:cNvSpPr>
            <a:spLocks noChangeArrowheads="1"/>
          </p:cNvSpPr>
          <p:nvPr/>
        </p:nvSpPr>
        <p:spPr bwMode="auto">
          <a:xfrm>
            <a:off x="3151188" y="4240213"/>
            <a:ext cx="1187450" cy="406400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55" name="Oval 71"/>
          <p:cNvSpPr>
            <a:spLocks noChangeArrowheads="1"/>
          </p:cNvSpPr>
          <p:nvPr/>
        </p:nvSpPr>
        <p:spPr bwMode="auto">
          <a:xfrm>
            <a:off x="3151188" y="4672013"/>
            <a:ext cx="1187450" cy="406400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56" name="Oval 72"/>
          <p:cNvSpPr>
            <a:spLocks noChangeArrowheads="1"/>
          </p:cNvSpPr>
          <p:nvPr/>
        </p:nvSpPr>
        <p:spPr bwMode="auto">
          <a:xfrm>
            <a:off x="3151188" y="5106988"/>
            <a:ext cx="1187450" cy="396875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57" name="Rectangle 73"/>
          <p:cNvSpPr>
            <a:spLocks noChangeArrowheads="1"/>
          </p:cNvSpPr>
          <p:nvPr/>
        </p:nvSpPr>
        <p:spPr bwMode="auto">
          <a:xfrm>
            <a:off x="3227388" y="4078288"/>
            <a:ext cx="1036637" cy="1241425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58" name="Freeform 74"/>
          <p:cNvSpPr>
            <a:spLocks/>
          </p:cNvSpPr>
          <p:nvPr/>
        </p:nvSpPr>
        <p:spPr bwMode="auto">
          <a:xfrm>
            <a:off x="3211513" y="4524375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59" name="Oval 75"/>
          <p:cNvSpPr>
            <a:spLocks noChangeArrowheads="1"/>
          </p:cNvSpPr>
          <p:nvPr/>
        </p:nvSpPr>
        <p:spPr bwMode="auto">
          <a:xfrm>
            <a:off x="3151188" y="3806825"/>
            <a:ext cx="1187450" cy="406400"/>
          </a:xfrm>
          <a:prstGeom prst="ellipse">
            <a:avLst/>
          </a:prstGeom>
          <a:solidFill>
            <a:srgbClr val="CC9900"/>
          </a:solidFill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63" name="Freeform 79"/>
          <p:cNvSpPr>
            <a:spLocks/>
          </p:cNvSpPr>
          <p:nvPr/>
        </p:nvSpPr>
        <p:spPr bwMode="auto">
          <a:xfrm>
            <a:off x="4254500" y="5245100"/>
            <a:ext cx="65088" cy="146050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37" y="18"/>
              </a:cxn>
              <a:cxn ang="0">
                <a:pos x="41" y="32"/>
              </a:cxn>
              <a:cxn ang="0">
                <a:pos x="35" y="56"/>
              </a:cxn>
              <a:cxn ang="0">
                <a:pos x="23" y="76"/>
              </a:cxn>
              <a:cxn ang="0">
                <a:pos x="1" y="88"/>
              </a:cxn>
              <a:cxn ang="0">
                <a:pos x="15" y="52"/>
              </a:cxn>
              <a:cxn ang="0">
                <a:pos x="15" y="30"/>
              </a:cxn>
            </a:cxnLst>
            <a:rect l="0" t="0" r="r" b="b"/>
            <a:pathLst>
              <a:path w="41" h="92">
                <a:moveTo>
                  <a:pt x="25" y="0"/>
                </a:moveTo>
                <a:cubicBezTo>
                  <a:pt x="29" y="6"/>
                  <a:pt x="34" y="13"/>
                  <a:pt x="37" y="18"/>
                </a:cubicBezTo>
                <a:cubicBezTo>
                  <a:pt x="40" y="23"/>
                  <a:pt x="41" y="26"/>
                  <a:pt x="41" y="32"/>
                </a:cubicBezTo>
                <a:cubicBezTo>
                  <a:pt x="41" y="38"/>
                  <a:pt x="38" y="49"/>
                  <a:pt x="35" y="56"/>
                </a:cubicBezTo>
                <a:cubicBezTo>
                  <a:pt x="32" y="63"/>
                  <a:pt x="29" y="71"/>
                  <a:pt x="23" y="76"/>
                </a:cubicBezTo>
                <a:cubicBezTo>
                  <a:pt x="17" y="81"/>
                  <a:pt x="2" y="92"/>
                  <a:pt x="1" y="88"/>
                </a:cubicBezTo>
                <a:cubicBezTo>
                  <a:pt x="0" y="84"/>
                  <a:pt x="13" y="62"/>
                  <a:pt x="15" y="52"/>
                </a:cubicBezTo>
                <a:cubicBezTo>
                  <a:pt x="17" y="42"/>
                  <a:pt x="16" y="36"/>
                  <a:pt x="15" y="30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64" name="Freeform 80"/>
          <p:cNvSpPr>
            <a:spLocks/>
          </p:cNvSpPr>
          <p:nvPr/>
        </p:nvSpPr>
        <p:spPr bwMode="auto">
          <a:xfrm>
            <a:off x="3171825" y="5235575"/>
            <a:ext cx="55563" cy="147638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7" y="16"/>
              </a:cxn>
              <a:cxn ang="0">
                <a:pos x="1" y="32"/>
              </a:cxn>
              <a:cxn ang="0">
                <a:pos x="1" y="48"/>
              </a:cxn>
              <a:cxn ang="0">
                <a:pos x="7" y="66"/>
              </a:cxn>
              <a:cxn ang="0">
                <a:pos x="19" y="80"/>
              </a:cxn>
              <a:cxn ang="0">
                <a:pos x="33" y="88"/>
              </a:cxn>
              <a:cxn ang="0">
                <a:pos x="29" y="50"/>
              </a:cxn>
            </a:cxnLst>
            <a:rect l="0" t="0" r="r" b="b"/>
            <a:pathLst>
              <a:path w="35" h="93">
                <a:moveTo>
                  <a:pt x="29" y="0"/>
                </a:moveTo>
                <a:cubicBezTo>
                  <a:pt x="20" y="5"/>
                  <a:pt x="12" y="11"/>
                  <a:pt x="7" y="16"/>
                </a:cubicBezTo>
                <a:cubicBezTo>
                  <a:pt x="2" y="21"/>
                  <a:pt x="2" y="27"/>
                  <a:pt x="1" y="32"/>
                </a:cubicBezTo>
                <a:cubicBezTo>
                  <a:pt x="0" y="37"/>
                  <a:pt x="0" y="42"/>
                  <a:pt x="1" y="48"/>
                </a:cubicBezTo>
                <a:cubicBezTo>
                  <a:pt x="2" y="54"/>
                  <a:pt x="4" y="61"/>
                  <a:pt x="7" y="66"/>
                </a:cubicBezTo>
                <a:cubicBezTo>
                  <a:pt x="10" y="71"/>
                  <a:pt x="15" y="76"/>
                  <a:pt x="19" y="80"/>
                </a:cubicBezTo>
                <a:cubicBezTo>
                  <a:pt x="23" y="84"/>
                  <a:pt x="31" y="93"/>
                  <a:pt x="33" y="88"/>
                </a:cubicBezTo>
                <a:cubicBezTo>
                  <a:pt x="35" y="83"/>
                  <a:pt x="32" y="66"/>
                  <a:pt x="29" y="50"/>
                </a:cubicBez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68" name="Text Box 84"/>
          <p:cNvSpPr txBox="1">
            <a:spLocks noChangeArrowheads="1"/>
          </p:cNvSpPr>
          <p:nvPr/>
        </p:nvSpPr>
        <p:spPr bwMode="auto">
          <a:xfrm>
            <a:off x="3259138" y="5073650"/>
            <a:ext cx="984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Non-Res</a:t>
            </a:r>
          </a:p>
        </p:txBody>
      </p:sp>
      <p:sp>
        <p:nvSpPr>
          <p:cNvPr id="144469" name="Freeform 85"/>
          <p:cNvSpPr>
            <a:spLocks/>
          </p:cNvSpPr>
          <p:nvPr/>
        </p:nvSpPr>
        <p:spPr bwMode="auto">
          <a:xfrm>
            <a:off x="3221038" y="4425950"/>
            <a:ext cx="1055687" cy="581025"/>
          </a:xfrm>
          <a:custGeom>
            <a:avLst/>
            <a:gdLst/>
            <a:ahLst/>
            <a:cxnLst>
              <a:cxn ang="0">
                <a:pos x="6" y="14"/>
              </a:cxn>
              <a:cxn ang="0">
                <a:pos x="96" y="50"/>
              </a:cxn>
              <a:cxn ang="0">
                <a:pos x="189" y="74"/>
              </a:cxn>
              <a:cxn ang="0">
                <a:pos x="291" y="80"/>
              </a:cxn>
              <a:cxn ang="0">
                <a:pos x="393" y="80"/>
              </a:cxn>
              <a:cxn ang="0">
                <a:pos x="471" y="71"/>
              </a:cxn>
              <a:cxn ang="0">
                <a:pos x="549" y="62"/>
              </a:cxn>
              <a:cxn ang="0">
                <a:pos x="615" y="35"/>
              </a:cxn>
              <a:cxn ang="0">
                <a:pos x="657" y="17"/>
              </a:cxn>
              <a:cxn ang="0">
                <a:pos x="654" y="137"/>
              </a:cxn>
              <a:cxn ang="0">
                <a:pos x="654" y="230"/>
              </a:cxn>
              <a:cxn ang="0">
                <a:pos x="585" y="260"/>
              </a:cxn>
              <a:cxn ang="0">
                <a:pos x="489" y="287"/>
              </a:cxn>
              <a:cxn ang="0">
                <a:pos x="420" y="299"/>
              </a:cxn>
              <a:cxn ang="0">
                <a:pos x="285" y="302"/>
              </a:cxn>
              <a:cxn ang="0">
                <a:pos x="216" y="305"/>
              </a:cxn>
              <a:cxn ang="0">
                <a:pos x="123" y="278"/>
              </a:cxn>
              <a:cxn ang="0">
                <a:pos x="0" y="218"/>
              </a:cxn>
            </a:cxnLst>
            <a:rect l="0" t="0" r="r" b="b"/>
            <a:pathLst>
              <a:path w="665" h="309">
                <a:moveTo>
                  <a:pt x="6" y="14"/>
                </a:moveTo>
                <a:cubicBezTo>
                  <a:pt x="36" y="27"/>
                  <a:pt x="66" y="40"/>
                  <a:pt x="96" y="50"/>
                </a:cubicBezTo>
                <a:cubicBezTo>
                  <a:pt x="126" y="60"/>
                  <a:pt x="157" y="69"/>
                  <a:pt x="189" y="74"/>
                </a:cubicBezTo>
                <a:cubicBezTo>
                  <a:pt x="221" y="79"/>
                  <a:pt x="257" y="79"/>
                  <a:pt x="291" y="80"/>
                </a:cubicBezTo>
                <a:cubicBezTo>
                  <a:pt x="325" y="81"/>
                  <a:pt x="363" y="81"/>
                  <a:pt x="393" y="80"/>
                </a:cubicBezTo>
                <a:cubicBezTo>
                  <a:pt x="423" y="79"/>
                  <a:pt x="445" y="74"/>
                  <a:pt x="471" y="71"/>
                </a:cubicBezTo>
                <a:cubicBezTo>
                  <a:pt x="497" y="68"/>
                  <a:pt x="525" y="68"/>
                  <a:pt x="549" y="62"/>
                </a:cubicBezTo>
                <a:cubicBezTo>
                  <a:pt x="573" y="56"/>
                  <a:pt x="597" y="42"/>
                  <a:pt x="615" y="35"/>
                </a:cubicBezTo>
                <a:cubicBezTo>
                  <a:pt x="633" y="28"/>
                  <a:pt x="651" y="0"/>
                  <a:pt x="657" y="17"/>
                </a:cubicBezTo>
                <a:cubicBezTo>
                  <a:pt x="663" y="34"/>
                  <a:pt x="654" y="102"/>
                  <a:pt x="654" y="137"/>
                </a:cubicBezTo>
                <a:cubicBezTo>
                  <a:pt x="654" y="172"/>
                  <a:pt x="665" y="210"/>
                  <a:pt x="654" y="230"/>
                </a:cubicBezTo>
                <a:cubicBezTo>
                  <a:pt x="643" y="250"/>
                  <a:pt x="612" y="251"/>
                  <a:pt x="585" y="260"/>
                </a:cubicBezTo>
                <a:cubicBezTo>
                  <a:pt x="558" y="269"/>
                  <a:pt x="516" y="281"/>
                  <a:pt x="489" y="287"/>
                </a:cubicBezTo>
                <a:cubicBezTo>
                  <a:pt x="462" y="293"/>
                  <a:pt x="454" y="297"/>
                  <a:pt x="420" y="299"/>
                </a:cubicBezTo>
                <a:cubicBezTo>
                  <a:pt x="386" y="301"/>
                  <a:pt x="319" y="301"/>
                  <a:pt x="285" y="302"/>
                </a:cubicBezTo>
                <a:cubicBezTo>
                  <a:pt x="251" y="303"/>
                  <a:pt x="243" y="309"/>
                  <a:pt x="216" y="305"/>
                </a:cubicBezTo>
                <a:cubicBezTo>
                  <a:pt x="189" y="301"/>
                  <a:pt x="159" y="292"/>
                  <a:pt x="123" y="278"/>
                </a:cubicBezTo>
                <a:cubicBezTo>
                  <a:pt x="87" y="264"/>
                  <a:pt x="43" y="241"/>
                  <a:pt x="0" y="218"/>
                </a:cubicBezTo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60" name="Freeform 76"/>
          <p:cNvSpPr>
            <a:spLocks/>
          </p:cNvSpPr>
          <p:nvPr/>
        </p:nvSpPr>
        <p:spPr bwMode="auto">
          <a:xfrm>
            <a:off x="3227388" y="4838700"/>
            <a:ext cx="1085850" cy="6810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" y="39"/>
              </a:cxn>
              <a:cxn ang="0">
                <a:pos x="204" y="66"/>
              </a:cxn>
              <a:cxn ang="0">
                <a:pos x="306" y="78"/>
              </a:cxn>
              <a:cxn ang="0">
                <a:pos x="432" y="69"/>
              </a:cxn>
              <a:cxn ang="0">
                <a:pos x="546" y="51"/>
              </a:cxn>
              <a:cxn ang="0">
                <a:pos x="654" y="6"/>
              </a:cxn>
              <a:cxn ang="0">
                <a:pos x="654" y="147"/>
              </a:cxn>
              <a:cxn ang="0">
                <a:pos x="672" y="162"/>
              </a:cxn>
              <a:cxn ang="0">
                <a:pos x="690" y="204"/>
              </a:cxn>
              <a:cxn ang="0">
                <a:pos x="654" y="264"/>
              </a:cxn>
              <a:cxn ang="0">
                <a:pos x="558" y="303"/>
              </a:cxn>
              <a:cxn ang="0">
                <a:pos x="420" y="327"/>
              </a:cxn>
              <a:cxn ang="0">
                <a:pos x="291" y="327"/>
              </a:cxn>
              <a:cxn ang="0">
                <a:pos x="123" y="306"/>
              </a:cxn>
              <a:cxn ang="0">
                <a:pos x="15" y="270"/>
              </a:cxn>
              <a:cxn ang="0">
                <a:pos x="0" y="255"/>
              </a:cxn>
            </a:cxnLst>
            <a:rect l="0" t="0" r="r" b="b"/>
            <a:pathLst>
              <a:path w="690" h="327">
                <a:moveTo>
                  <a:pt x="0" y="0"/>
                </a:moveTo>
                <a:lnTo>
                  <a:pt x="96" y="39"/>
                </a:lnTo>
                <a:lnTo>
                  <a:pt x="204" y="66"/>
                </a:lnTo>
                <a:lnTo>
                  <a:pt x="306" y="78"/>
                </a:lnTo>
                <a:lnTo>
                  <a:pt x="432" y="69"/>
                </a:lnTo>
                <a:lnTo>
                  <a:pt x="546" y="51"/>
                </a:lnTo>
                <a:lnTo>
                  <a:pt x="654" y="6"/>
                </a:lnTo>
                <a:lnTo>
                  <a:pt x="654" y="147"/>
                </a:lnTo>
                <a:lnTo>
                  <a:pt x="672" y="162"/>
                </a:lnTo>
                <a:lnTo>
                  <a:pt x="690" y="204"/>
                </a:lnTo>
                <a:lnTo>
                  <a:pt x="654" y="264"/>
                </a:lnTo>
                <a:lnTo>
                  <a:pt x="558" y="303"/>
                </a:lnTo>
                <a:lnTo>
                  <a:pt x="420" y="327"/>
                </a:lnTo>
                <a:lnTo>
                  <a:pt x="291" y="327"/>
                </a:lnTo>
                <a:lnTo>
                  <a:pt x="123" y="306"/>
                </a:lnTo>
                <a:lnTo>
                  <a:pt x="15" y="270"/>
                </a:lnTo>
                <a:lnTo>
                  <a:pt x="0" y="255"/>
                </a:lnTo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62" name="Freeform 78"/>
          <p:cNvSpPr>
            <a:spLocks/>
          </p:cNvSpPr>
          <p:nvPr/>
        </p:nvSpPr>
        <p:spPr bwMode="auto">
          <a:xfrm>
            <a:off x="3221038" y="5381625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3170238" y="4802188"/>
            <a:ext cx="1152525" cy="147637"/>
            <a:chOff x="1948" y="3088"/>
            <a:chExt cx="726" cy="93"/>
          </a:xfrm>
        </p:grpSpPr>
        <p:sp>
          <p:nvSpPr>
            <p:cNvPr id="144474" name="Freeform 90"/>
            <p:cNvSpPr>
              <a:spLocks/>
            </p:cNvSpPr>
            <p:nvPr/>
          </p:nvSpPr>
          <p:spPr bwMode="auto">
            <a:xfrm>
              <a:off x="1948" y="3088"/>
              <a:ext cx="35" cy="9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7" y="16"/>
                </a:cxn>
                <a:cxn ang="0">
                  <a:pos x="1" y="32"/>
                </a:cxn>
                <a:cxn ang="0">
                  <a:pos x="1" y="48"/>
                </a:cxn>
                <a:cxn ang="0">
                  <a:pos x="7" y="66"/>
                </a:cxn>
                <a:cxn ang="0">
                  <a:pos x="19" y="80"/>
                </a:cxn>
                <a:cxn ang="0">
                  <a:pos x="33" y="88"/>
                </a:cxn>
                <a:cxn ang="0">
                  <a:pos x="29" y="50"/>
                </a:cxn>
              </a:cxnLst>
              <a:rect l="0" t="0" r="r" b="b"/>
              <a:pathLst>
                <a:path w="35" h="93">
                  <a:moveTo>
                    <a:pt x="29" y="0"/>
                  </a:moveTo>
                  <a:cubicBezTo>
                    <a:pt x="20" y="5"/>
                    <a:pt x="12" y="11"/>
                    <a:pt x="7" y="16"/>
                  </a:cubicBezTo>
                  <a:cubicBezTo>
                    <a:pt x="2" y="21"/>
                    <a:pt x="2" y="27"/>
                    <a:pt x="1" y="32"/>
                  </a:cubicBezTo>
                  <a:cubicBezTo>
                    <a:pt x="0" y="37"/>
                    <a:pt x="0" y="42"/>
                    <a:pt x="1" y="48"/>
                  </a:cubicBezTo>
                  <a:cubicBezTo>
                    <a:pt x="2" y="54"/>
                    <a:pt x="4" y="61"/>
                    <a:pt x="7" y="66"/>
                  </a:cubicBezTo>
                  <a:cubicBezTo>
                    <a:pt x="10" y="71"/>
                    <a:pt x="15" y="76"/>
                    <a:pt x="19" y="80"/>
                  </a:cubicBezTo>
                  <a:cubicBezTo>
                    <a:pt x="23" y="84"/>
                    <a:pt x="31" y="93"/>
                    <a:pt x="33" y="88"/>
                  </a:cubicBezTo>
                  <a:cubicBezTo>
                    <a:pt x="35" y="83"/>
                    <a:pt x="32" y="66"/>
                    <a:pt x="29" y="50"/>
                  </a:cubicBez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4475" name="Freeform 91"/>
            <p:cNvSpPr>
              <a:spLocks/>
            </p:cNvSpPr>
            <p:nvPr/>
          </p:nvSpPr>
          <p:spPr bwMode="auto">
            <a:xfrm>
              <a:off x="2633" y="3088"/>
              <a:ext cx="41" cy="9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7" y="18"/>
                </a:cxn>
                <a:cxn ang="0">
                  <a:pos x="41" y="32"/>
                </a:cxn>
                <a:cxn ang="0">
                  <a:pos x="35" y="56"/>
                </a:cxn>
                <a:cxn ang="0">
                  <a:pos x="23" y="76"/>
                </a:cxn>
                <a:cxn ang="0">
                  <a:pos x="1" y="88"/>
                </a:cxn>
                <a:cxn ang="0">
                  <a:pos x="15" y="52"/>
                </a:cxn>
                <a:cxn ang="0">
                  <a:pos x="15" y="30"/>
                </a:cxn>
              </a:cxnLst>
              <a:rect l="0" t="0" r="r" b="b"/>
              <a:pathLst>
                <a:path w="41" h="92">
                  <a:moveTo>
                    <a:pt x="25" y="0"/>
                  </a:moveTo>
                  <a:cubicBezTo>
                    <a:pt x="29" y="6"/>
                    <a:pt x="34" y="13"/>
                    <a:pt x="37" y="18"/>
                  </a:cubicBezTo>
                  <a:cubicBezTo>
                    <a:pt x="40" y="23"/>
                    <a:pt x="41" y="26"/>
                    <a:pt x="41" y="32"/>
                  </a:cubicBezTo>
                  <a:cubicBezTo>
                    <a:pt x="41" y="38"/>
                    <a:pt x="38" y="49"/>
                    <a:pt x="35" y="56"/>
                  </a:cubicBezTo>
                  <a:cubicBezTo>
                    <a:pt x="32" y="63"/>
                    <a:pt x="29" y="71"/>
                    <a:pt x="23" y="76"/>
                  </a:cubicBezTo>
                  <a:cubicBezTo>
                    <a:pt x="17" y="81"/>
                    <a:pt x="2" y="92"/>
                    <a:pt x="1" y="88"/>
                  </a:cubicBezTo>
                  <a:cubicBezTo>
                    <a:pt x="0" y="84"/>
                    <a:pt x="13" y="62"/>
                    <a:pt x="15" y="52"/>
                  </a:cubicBezTo>
                  <a:cubicBezTo>
                    <a:pt x="17" y="42"/>
                    <a:pt x="16" y="36"/>
                    <a:pt x="15" y="30"/>
                  </a:cubicBez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3170238" y="4373563"/>
            <a:ext cx="1152525" cy="147637"/>
            <a:chOff x="1948" y="3088"/>
            <a:chExt cx="726" cy="93"/>
          </a:xfrm>
        </p:grpSpPr>
        <p:sp>
          <p:nvSpPr>
            <p:cNvPr id="144477" name="Freeform 93"/>
            <p:cNvSpPr>
              <a:spLocks/>
            </p:cNvSpPr>
            <p:nvPr/>
          </p:nvSpPr>
          <p:spPr bwMode="auto">
            <a:xfrm>
              <a:off x="1948" y="3088"/>
              <a:ext cx="35" cy="9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7" y="16"/>
                </a:cxn>
                <a:cxn ang="0">
                  <a:pos x="1" y="32"/>
                </a:cxn>
                <a:cxn ang="0">
                  <a:pos x="1" y="48"/>
                </a:cxn>
                <a:cxn ang="0">
                  <a:pos x="7" y="66"/>
                </a:cxn>
                <a:cxn ang="0">
                  <a:pos x="19" y="80"/>
                </a:cxn>
                <a:cxn ang="0">
                  <a:pos x="33" y="88"/>
                </a:cxn>
                <a:cxn ang="0">
                  <a:pos x="29" y="50"/>
                </a:cxn>
              </a:cxnLst>
              <a:rect l="0" t="0" r="r" b="b"/>
              <a:pathLst>
                <a:path w="35" h="93">
                  <a:moveTo>
                    <a:pt x="29" y="0"/>
                  </a:moveTo>
                  <a:cubicBezTo>
                    <a:pt x="20" y="5"/>
                    <a:pt x="12" y="11"/>
                    <a:pt x="7" y="16"/>
                  </a:cubicBezTo>
                  <a:cubicBezTo>
                    <a:pt x="2" y="21"/>
                    <a:pt x="2" y="27"/>
                    <a:pt x="1" y="32"/>
                  </a:cubicBezTo>
                  <a:cubicBezTo>
                    <a:pt x="0" y="37"/>
                    <a:pt x="0" y="42"/>
                    <a:pt x="1" y="48"/>
                  </a:cubicBezTo>
                  <a:cubicBezTo>
                    <a:pt x="2" y="54"/>
                    <a:pt x="4" y="61"/>
                    <a:pt x="7" y="66"/>
                  </a:cubicBezTo>
                  <a:cubicBezTo>
                    <a:pt x="10" y="71"/>
                    <a:pt x="15" y="76"/>
                    <a:pt x="19" y="80"/>
                  </a:cubicBezTo>
                  <a:cubicBezTo>
                    <a:pt x="23" y="84"/>
                    <a:pt x="31" y="93"/>
                    <a:pt x="33" y="88"/>
                  </a:cubicBezTo>
                  <a:cubicBezTo>
                    <a:pt x="35" y="83"/>
                    <a:pt x="32" y="66"/>
                    <a:pt x="29" y="50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4478" name="Freeform 94"/>
            <p:cNvSpPr>
              <a:spLocks/>
            </p:cNvSpPr>
            <p:nvPr/>
          </p:nvSpPr>
          <p:spPr bwMode="auto">
            <a:xfrm>
              <a:off x="2633" y="3088"/>
              <a:ext cx="41" cy="9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7" y="18"/>
                </a:cxn>
                <a:cxn ang="0">
                  <a:pos x="41" y="32"/>
                </a:cxn>
                <a:cxn ang="0">
                  <a:pos x="35" y="56"/>
                </a:cxn>
                <a:cxn ang="0">
                  <a:pos x="23" y="76"/>
                </a:cxn>
                <a:cxn ang="0">
                  <a:pos x="1" y="88"/>
                </a:cxn>
                <a:cxn ang="0">
                  <a:pos x="15" y="52"/>
                </a:cxn>
                <a:cxn ang="0">
                  <a:pos x="15" y="30"/>
                </a:cxn>
              </a:cxnLst>
              <a:rect l="0" t="0" r="r" b="b"/>
              <a:pathLst>
                <a:path w="41" h="92">
                  <a:moveTo>
                    <a:pt x="25" y="0"/>
                  </a:moveTo>
                  <a:cubicBezTo>
                    <a:pt x="29" y="6"/>
                    <a:pt x="34" y="13"/>
                    <a:pt x="37" y="18"/>
                  </a:cubicBezTo>
                  <a:cubicBezTo>
                    <a:pt x="40" y="23"/>
                    <a:pt x="41" y="26"/>
                    <a:pt x="41" y="32"/>
                  </a:cubicBezTo>
                  <a:cubicBezTo>
                    <a:pt x="41" y="38"/>
                    <a:pt x="38" y="49"/>
                    <a:pt x="35" y="56"/>
                  </a:cubicBezTo>
                  <a:cubicBezTo>
                    <a:pt x="32" y="63"/>
                    <a:pt x="29" y="71"/>
                    <a:pt x="23" y="76"/>
                  </a:cubicBezTo>
                  <a:cubicBezTo>
                    <a:pt x="17" y="81"/>
                    <a:pt x="2" y="92"/>
                    <a:pt x="1" y="88"/>
                  </a:cubicBezTo>
                  <a:cubicBezTo>
                    <a:pt x="0" y="84"/>
                    <a:pt x="13" y="62"/>
                    <a:pt x="15" y="52"/>
                  </a:cubicBezTo>
                  <a:cubicBezTo>
                    <a:pt x="17" y="42"/>
                    <a:pt x="16" y="36"/>
                    <a:pt x="15" y="30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4465" name="Line 81"/>
          <p:cNvSpPr>
            <a:spLocks noChangeShapeType="1"/>
          </p:cNvSpPr>
          <p:nvPr/>
        </p:nvSpPr>
        <p:spPr bwMode="auto">
          <a:xfrm>
            <a:off x="3230563" y="4133850"/>
            <a:ext cx="0" cy="1233488"/>
          </a:xfrm>
          <a:prstGeom prst="line">
            <a:avLst/>
          </a:prstGeom>
          <a:noFill/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66" name="Line 82"/>
          <p:cNvSpPr>
            <a:spLocks noChangeShapeType="1"/>
          </p:cNvSpPr>
          <p:nvPr/>
        </p:nvSpPr>
        <p:spPr bwMode="auto">
          <a:xfrm>
            <a:off x="4268788" y="4119563"/>
            <a:ext cx="0" cy="1233487"/>
          </a:xfrm>
          <a:prstGeom prst="line">
            <a:avLst/>
          </a:prstGeom>
          <a:noFill/>
          <a:ln w="28575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479" name="Text Box 95"/>
          <p:cNvSpPr txBox="1">
            <a:spLocks noChangeArrowheads="1"/>
          </p:cNvSpPr>
          <p:nvPr/>
        </p:nvSpPr>
        <p:spPr bwMode="auto">
          <a:xfrm>
            <a:off x="3275013" y="4573588"/>
            <a:ext cx="94769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latin typeface="Arial" pitchFamily="34" charset="0"/>
                <a:cs typeface="Arial" pitchFamily="34" charset="0"/>
              </a:rPr>
              <a:t>Non-Net</a:t>
            </a:r>
          </a:p>
        </p:txBody>
      </p:sp>
      <p:sp>
        <p:nvSpPr>
          <p:cNvPr id="144480" name="Text Box 96"/>
          <p:cNvSpPr txBox="1">
            <a:spLocks noChangeArrowheads="1"/>
          </p:cNvSpPr>
          <p:nvPr/>
        </p:nvSpPr>
        <p:spPr bwMode="auto">
          <a:xfrm>
            <a:off x="3252788" y="5049838"/>
            <a:ext cx="984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Non-Res</a:t>
            </a:r>
          </a:p>
        </p:txBody>
      </p:sp>
      <p:sp>
        <p:nvSpPr>
          <p:cNvPr id="144461" name="Freeform 77"/>
          <p:cNvSpPr>
            <a:spLocks/>
          </p:cNvSpPr>
          <p:nvPr/>
        </p:nvSpPr>
        <p:spPr bwMode="auto">
          <a:xfrm>
            <a:off x="3211513" y="4967288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172"/>
          <p:cNvGrpSpPr>
            <a:grpSpLocks/>
          </p:cNvGrpSpPr>
          <p:nvPr/>
        </p:nvGrpSpPr>
        <p:grpSpPr bwMode="auto">
          <a:xfrm>
            <a:off x="5284788" y="3806825"/>
            <a:ext cx="1187450" cy="2312988"/>
            <a:chOff x="3737" y="2398"/>
            <a:chExt cx="748" cy="1457"/>
          </a:xfrm>
        </p:grpSpPr>
        <p:sp>
          <p:nvSpPr>
            <p:cNvPr id="144422" name="Text Box 38"/>
            <p:cNvSpPr txBox="1">
              <a:spLocks noChangeArrowheads="1"/>
            </p:cNvSpPr>
            <p:nvPr/>
          </p:nvSpPr>
          <p:spPr bwMode="auto">
            <a:xfrm>
              <a:off x="3783" y="3525"/>
              <a:ext cx="65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  <a:cs typeface="Arial" pitchFamily="34" charset="0"/>
                </a:rPr>
                <a:t>Net Pore</a:t>
              </a:r>
            </a:p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  <a:cs typeface="Arial" pitchFamily="34" charset="0"/>
                </a:rPr>
                <a:t>Volume</a:t>
              </a:r>
            </a:p>
          </p:txBody>
        </p:sp>
        <p:grpSp>
          <p:nvGrpSpPr>
            <p:cNvPr id="7" name="Group 131"/>
            <p:cNvGrpSpPr>
              <a:grpSpLocks/>
            </p:cNvGrpSpPr>
            <p:nvPr/>
          </p:nvGrpSpPr>
          <p:grpSpPr bwMode="auto">
            <a:xfrm>
              <a:off x="3737" y="2398"/>
              <a:ext cx="748" cy="1079"/>
              <a:chOff x="4308" y="2468"/>
              <a:chExt cx="748" cy="1079"/>
            </a:xfrm>
          </p:grpSpPr>
          <p:sp>
            <p:nvSpPr>
              <p:cNvPr id="144483" name="Oval 99"/>
              <p:cNvSpPr>
                <a:spLocks noChangeArrowheads="1"/>
              </p:cNvSpPr>
              <p:nvPr/>
            </p:nvSpPr>
            <p:spPr bwMode="auto">
              <a:xfrm>
                <a:off x="4308" y="274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84" name="Oval 100"/>
              <p:cNvSpPr>
                <a:spLocks noChangeArrowheads="1"/>
              </p:cNvSpPr>
              <p:nvPr/>
            </p:nvSpPr>
            <p:spPr bwMode="auto">
              <a:xfrm>
                <a:off x="4308" y="301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85" name="Oval 101"/>
              <p:cNvSpPr>
                <a:spLocks noChangeArrowheads="1"/>
              </p:cNvSpPr>
              <p:nvPr/>
            </p:nvSpPr>
            <p:spPr bwMode="auto">
              <a:xfrm>
                <a:off x="4308" y="3287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86" name="Rectangle 102" descr="80%"/>
              <p:cNvSpPr>
                <a:spLocks noChangeArrowheads="1"/>
              </p:cNvSpPr>
              <p:nvPr/>
            </p:nvSpPr>
            <p:spPr bwMode="auto">
              <a:xfrm>
                <a:off x="4356" y="2639"/>
                <a:ext cx="653" cy="782"/>
              </a:xfrm>
              <a:prstGeom prst="rect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87" name="Freeform 103"/>
              <p:cNvSpPr>
                <a:spLocks/>
              </p:cNvSpPr>
              <p:nvPr/>
            </p:nvSpPr>
            <p:spPr bwMode="auto">
              <a:xfrm>
                <a:off x="4346" y="292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88" name="Oval 104" descr="80%"/>
              <p:cNvSpPr>
                <a:spLocks noChangeArrowheads="1"/>
              </p:cNvSpPr>
              <p:nvPr/>
            </p:nvSpPr>
            <p:spPr bwMode="auto">
              <a:xfrm>
                <a:off x="4308" y="2468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89" name="Freeform 105"/>
              <p:cNvSpPr>
                <a:spLocks/>
              </p:cNvSpPr>
              <p:nvPr/>
            </p:nvSpPr>
            <p:spPr bwMode="auto">
              <a:xfrm>
                <a:off x="5003" y="3374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90" name="Freeform 106"/>
              <p:cNvSpPr>
                <a:spLocks/>
              </p:cNvSpPr>
              <p:nvPr/>
            </p:nvSpPr>
            <p:spPr bwMode="auto">
              <a:xfrm>
                <a:off x="4321" y="3368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91" name="Text Box 107"/>
              <p:cNvSpPr txBox="1">
                <a:spLocks noChangeArrowheads="1"/>
              </p:cNvSpPr>
              <p:nvPr/>
            </p:nvSpPr>
            <p:spPr bwMode="auto">
              <a:xfrm>
                <a:off x="4376" y="3266"/>
                <a:ext cx="62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Non-Res</a:t>
                </a:r>
              </a:p>
            </p:txBody>
          </p:sp>
          <p:sp>
            <p:nvSpPr>
              <p:cNvPr id="144492" name="Freeform 108"/>
              <p:cNvSpPr>
                <a:spLocks/>
              </p:cNvSpPr>
              <p:nvPr/>
            </p:nvSpPr>
            <p:spPr bwMode="auto">
              <a:xfrm>
                <a:off x="4352" y="2858"/>
                <a:ext cx="665" cy="366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93" name="Freeform 109"/>
              <p:cNvSpPr>
                <a:spLocks/>
              </p:cNvSpPr>
              <p:nvPr/>
            </p:nvSpPr>
            <p:spPr bwMode="auto">
              <a:xfrm>
                <a:off x="4356" y="3118"/>
                <a:ext cx="684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494" name="Freeform 110"/>
              <p:cNvSpPr>
                <a:spLocks/>
              </p:cNvSpPr>
              <p:nvPr/>
            </p:nvSpPr>
            <p:spPr bwMode="auto">
              <a:xfrm>
                <a:off x="4352" y="346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8" name="Group 111"/>
              <p:cNvGrpSpPr>
                <a:grpSpLocks/>
              </p:cNvGrpSpPr>
              <p:nvPr/>
            </p:nvGrpSpPr>
            <p:grpSpPr bwMode="auto">
              <a:xfrm>
                <a:off x="4320" y="3095"/>
                <a:ext cx="726" cy="93"/>
                <a:chOff x="1948" y="3088"/>
                <a:chExt cx="726" cy="93"/>
              </a:xfrm>
            </p:grpSpPr>
            <p:sp>
              <p:nvSpPr>
                <p:cNvPr id="144496" name="Freeform 112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4497" name="Freeform 113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9" name="Group 114"/>
              <p:cNvGrpSpPr>
                <a:grpSpLocks/>
              </p:cNvGrpSpPr>
              <p:nvPr/>
            </p:nvGrpSpPr>
            <p:grpSpPr bwMode="auto">
              <a:xfrm>
                <a:off x="4320" y="2825"/>
                <a:ext cx="726" cy="93"/>
                <a:chOff x="1948" y="3088"/>
                <a:chExt cx="726" cy="93"/>
              </a:xfrm>
            </p:grpSpPr>
            <p:sp>
              <p:nvSpPr>
                <p:cNvPr id="144499" name="Freeform 115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4500" name="Freeform 116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44503" name="Text Box 119"/>
              <p:cNvSpPr txBox="1">
                <a:spLocks noChangeArrowheads="1"/>
              </p:cNvSpPr>
              <p:nvPr/>
            </p:nvSpPr>
            <p:spPr bwMode="auto">
              <a:xfrm>
                <a:off x="4386" y="2951"/>
                <a:ext cx="592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latin typeface="Arial" pitchFamily="34" charset="0"/>
                    <a:cs typeface="Arial" pitchFamily="34" charset="0"/>
                  </a:rPr>
                  <a:t>Non-Net</a:t>
                </a:r>
              </a:p>
            </p:txBody>
          </p:sp>
          <p:sp>
            <p:nvSpPr>
              <p:cNvPr id="144504" name="Text Box 120"/>
              <p:cNvSpPr txBox="1">
                <a:spLocks noChangeArrowheads="1"/>
              </p:cNvSpPr>
              <p:nvPr/>
            </p:nvSpPr>
            <p:spPr bwMode="auto">
              <a:xfrm>
                <a:off x="4372" y="3251"/>
                <a:ext cx="62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Non-Res</a:t>
                </a:r>
              </a:p>
            </p:txBody>
          </p:sp>
          <p:sp>
            <p:nvSpPr>
              <p:cNvPr id="144505" name="Freeform 121"/>
              <p:cNvSpPr>
                <a:spLocks/>
              </p:cNvSpPr>
              <p:nvPr/>
            </p:nvSpPr>
            <p:spPr bwMode="auto">
              <a:xfrm>
                <a:off x="4346" y="3199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09" name="Freeform 125" descr="20%"/>
              <p:cNvSpPr>
                <a:spLocks/>
              </p:cNvSpPr>
              <p:nvPr/>
            </p:nvSpPr>
            <p:spPr bwMode="auto">
              <a:xfrm>
                <a:off x="4323" y="2481"/>
                <a:ext cx="612" cy="477"/>
              </a:xfrm>
              <a:custGeom>
                <a:avLst/>
                <a:gdLst/>
                <a:ahLst/>
                <a:cxnLst>
                  <a:cxn ang="0">
                    <a:pos x="543" y="456"/>
                  </a:cxn>
                  <a:cxn ang="0">
                    <a:pos x="543" y="222"/>
                  </a:cxn>
                  <a:cxn ang="0">
                    <a:pos x="612" y="30"/>
                  </a:cxn>
                  <a:cxn ang="0">
                    <a:pos x="573" y="18"/>
                  </a:cxn>
                  <a:cxn ang="0">
                    <a:pos x="501" y="9"/>
                  </a:cxn>
                  <a:cxn ang="0">
                    <a:pos x="426" y="0"/>
                  </a:cxn>
                  <a:cxn ang="0">
                    <a:pos x="324" y="0"/>
                  </a:cxn>
                  <a:cxn ang="0">
                    <a:pos x="255" y="3"/>
                  </a:cxn>
                  <a:cxn ang="0">
                    <a:pos x="189" y="9"/>
                  </a:cxn>
                  <a:cxn ang="0">
                    <a:pos x="108" y="24"/>
                  </a:cxn>
                  <a:cxn ang="0">
                    <a:pos x="48" y="57"/>
                  </a:cxn>
                  <a:cxn ang="0">
                    <a:pos x="27" y="66"/>
                  </a:cxn>
                  <a:cxn ang="0">
                    <a:pos x="0" y="99"/>
                  </a:cxn>
                  <a:cxn ang="0">
                    <a:pos x="3" y="120"/>
                  </a:cxn>
                  <a:cxn ang="0">
                    <a:pos x="33" y="165"/>
                  </a:cxn>
                  <a:cxn ang="0">
                    <a:pos x="51" y="174"/>
                  </a:cxn>
                  <a:cxn ang="0">
                    <a:pos x="51" y="216"/>
                  </a:cxn>
                  <a:cxn ang="0">
                    <a:pos x="42" y="402"/>
                  </a:cxn>
                  <a:cxn ang="0">
                    <a:pos x="111" y="429"/>
                  </a:cxn>
                  <a:cxn ang="0">
                    <a:pos x="210" y="465"/>
                  </a:cxn>
                  <a:cxn ang="0">
                    <a:pos x="303" y="474"/>
                  </a:cxn>
                  <a:cxn ang="0">
                    <a:pos x="366" y="474"/>
                  </a:cxn>
                  <a:cxn ang="0">
                    <a:pos x="435" y="477"/>
                  </a:cxn>
                  <a:cxn ang="0">
                    <a:pos x="543" y="456"/>
                  </a:cxn>
                </a:cxnLst>
                <a:rect l="0" t="0" r="r" b="b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10" name="Freeform 126"/>
              <p:cNvSpPr>
                <a:spLocks/>
              </p:cNvSpPr>
              <p:nvPr/>
            </p:nvSpPr>
            <p:spPr bwMode="auto">
              <a:xfrm>
                <a:off x="4334" y="265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11" name="Freeform 127"/>
              <p:cNvSpPr>
                <a:spLocks/>
              </p:cNvSpPr>
              <p:nvPr/>
            </p:nvSpPr>
            <p:spPr bwMode="auto">
              <a:xfrm flipV="1">
                <a:off x="4337" y="247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02" name="Line 118"/>
              <p:cNvSpPr>
                <a:spLocks noChangeShapeType="1"/>
              </p:cNvSpPr>
              <p:nvPr/>
            </p:nvSpPr>
            <p:spPr bwMode="auto">
              <a:xfrm>
                <a:off x="5012" y="266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01" name="Line 117"/>
              <p:cNvSpPr>
                <a:spLocks noChangeShapeType="1"/>
              </p:cNvSpPr>
              <p:nvPr/>
            </p:nvSpPr>
            <p:spPr bwMode="auto">
              <a:xfrm>
                <a:off x="4358" y="267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13" name="Text Box 129"/>
              <p:cNvSpPr txBox="1">
                <a:spLocks noChangeArrowheads="1"/>
              </p:cNvSpPr>
              <p:nvPr/>
            </p:nvSpPr>
            <p:spPr bwMode="auto">
              <a:xfrm>
                <a:off x="4422" y="2574"/>
                <a:ext cx="36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Arial" pitchFamily="34" charset="0"/>
                    <a:cs typeface="Arial" pitchFamily="34" charset="0"/>
                  </a:rPr>
                  <a:t>Solid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Arial" pitchFamily="34" charset="0"/>
                    <a:cs typeface="Arial" pitchFamily="34" charset="0"/>
                  </a:rPr>
                  <a:t>Grains</a:t>
                </a:r>
              </a:p>
            </p:txBody>
          </p:sp>
          <p:sp>
            <p:nvSpPr>
              <p:cNvPr id="144514" name="Text Box 130"/>
              <p:cNvSpPr txBox="1">
                <a:spLocks noChangeArrowheads="1"/>
              </p:cNvSpPr>
              <p:nvPr/>
            </p:nvSpPr>
            <p:spPr bwMode="auto">
              <a:xfrm rot="16200000">
                <a:off x="4744" y="2679"/>
                <a:ext cx="337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Pores</a:t>
                </a:r>
              </a:p>
            </p:txBody>
          </p:sp>
        </p:grpSp>
      </p:grpSp>
      <p:grpSp>
        <p:nvGrpSpPr>
          <p:cNvPr id="10" name="Group 168"/>
          <p:cNvGrpSpPr>
            <a:grpSpLocks/>
          </p:cNvGrpSpPr>
          <p:nvPr/>
        </p:nvGrpSpPr>
        <p:grpSpPr bwMode="auto">
          <a:xfrm>
            <a:off x="7418388" y="3806825"/>
            <a:ext cx="1187450" cy="2312988"/>
            <a:chOff x="4673" y="2398"/>
            <a:chExt cx="748" cy="1457"/>
          </a:xfrm>
        </p:grpSpPr>
        <p:grpSp>
          <p:nvGrpSpPr>
            <p:cNvPr id="11" name="Group 166"/>
            <p:cNvGrpSpPr>
              <a:grpSpLocks/>
            </p:cNvGrpSpPr>
            <p:nvPr/>
          </p:nvGrpSpPr>
          <p:grpSpPr bwMode="auto">
            <a:xfrm>
              <a:off x="4673" y="2398"/>
              <a:ext cx="748" cy="1079"/>
              <a:chOff x="5129" y="2490"/>
              <a:chExt cx="748" cy="1079"/>
            </a:xfrm>
          </p:grpSpPr>
          <p:sp>
            <p:nvSpPr>
              <p:cNvPr id="144517" name="Oval 133"/>
              <p:cNvSpPr>
                <a:spLocks noChangeArrowheads="1"/>
              </p:cNvSpPr>
              <p:nvPr/>
            </p:nvSpPr>
            <p:spPr bwMode="auto">
              <a:xfrm>
                <a:off x="5129" y="276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18" name="Oval 134"/>
              <p:cNvSpPr>
                <a:spLocks noChangeArrowheads="1"/>
              </p:cNvSpPr>
              <p:nvPr/>
            </p:nvSpPr>
            <p:spPr bwMode="auto">
              <a:xfrm>
                <a:off x="5129" y="3035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19" name="Oval 135"/>
              <p:cNvSpPr>
                <a:spLocks noChangeArrowheads="1"/>
              </p:cNvSpPr>
              <p:nvPr/>
            </p:nvSpPr>
            <p:spPr bwMode="auto">
              <a:xfrm>
                <a:off x="5129" y="3309"/>
                <a:ext cx="748" cy="25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20" name="Rectangle 136"/>
              <p:cNvSpPr>
                <a:spLocks noChangeArrowheads="1"/>
              </p:cNvSpPr>
              <p:nvPr/>
            </p:nvSpPr>
            <p:spPr bwMode="auto">
              <a:xfrm>
                <a:off x="5177" y="2661"/>
                <a:ext cx="653" cy="78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21" name="Freeform 137"/>
              <p:cNvSpPr>
                <a:spLocks/>
              </p:cNvSpPr>
              <p:nvPr/>
            </p:nvSpPr>
            <p:spPr bwMode="auto">
              <a:xfrm>
                <a:off x="5167" y="294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22" name="Oval 138" descr="80%"/>
              <p:cNvSpPr>
                <a:spLocks noChangeArrowheads="1"/>
              </p:cNvSpPr>
              <p:nvPr/>
            </p:nvSpPr>
            <p:spPr bwMode="auto">
              <a:xfrm>
                <a:off x="5129" y="2490"/>
                <a:ext cx="748" cy="256"/>
              </a:xfrm>
              <a:prstGeom prst="ellipse">
                <a:avLst/>
              </a:prstGeom>
              <a:pattFill prst="pct80">
                <a:fgClr>
                  <a:srgbClr val="009900"/>
                </a:fgClr>
                <a:bgClr>
                  <a:srgbClr val="B1FFFF"/>
                </a:bgClr>
              </a:patt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23" name="Freeform 139"/>
              <p:cNvSpPr>
                <a:spLocks/>
              </p:cNvSpPr>
              <p:nvPr/>
            </p:nvSpPr>
            <p:spPr bwMode="auto">
              <a:xfrm>
                <a:off x="5824" y="3396"/>
                <a:ext cx="41" cy="9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24" name="Freeform 140"/>
              <p:cNvSpPr>
                <a:spLocks/>
              </p:cNvSpPr>
              <p:nvPr/>
            </p:nvSpPr>
            <p:spPr bwMode="auto">
              <a:xfrm>
                <a:off x="5142" y="3390"/>
                <a:ext cx="35" cy="9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25" name="Text Box 141"/>
              <p:cNvSpPr txBox="1">
                <a:spLocks noChangeArrowheads="1"/>
              </p:cNvSpPr>
              <p:nvPr/>
            </p:nvSpPr>
            <p:spPr bwMode="auto">
              <a:xfrm>
                <a:off x="5197" y="3288"/>
                <a:ext cx="62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Non-Res</a:t>
                </a:r>
              </a:p>
            </p:txBody>
          </p:sp>
          <p:sp>
            <p:nvSpPr>
              <p:cNvPr id="144526" name="Freeform 142"/>
              <p:cNvSpPr>
                <a:spLocks/>
              </p:cNvSpPr>
              <p:nvPr/>
            </p:nvSpPr>
            <p:spPr bwMode="auto">
              <a:xfrm>
                <a:off x="5173" y="2880"/>
                <a:ext cx="665" cy="366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27" name="Freeform 143"/>
              <p:cNvSpPr>
                <a:spLocks/>
              </p:cNvSpPr>
              <p:nvPr/>
            </p:nvSpPr>
            <p:spPr bwMode="auto">
              <a:xfrm>
                <a:off x="5177" y="3140"/>
                <a:ext cx="684" cy="4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28" name="Freeform 144"/>
              <p:cNvSpPr>
                <a:spLocks/>
              </p:cNvSpPr>
              <p:nvPr/>
            </p:nvSpPr>
            <p:spPr bwMode="auto">
              <a:xfrm>
                <a:off x="5173" y="348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12" name="Group 145"/>
              <p:cNvGrpSpPr>
                <a:grpSpLocks/>
              </p:cNvGrpSpPr>
              <p:nvPr/>
            </p:nvGrpSpPr>
            <p:grpSpPr bwMode="auto">
              <a:xfrm>
                <a:off x="5141" y="3117"/>
                <a:ext cx="726" cy="93"/>
                <a:chOff x="1948" y="3088"/>
                <a:chExt cx="726" cy="93"/>
              </a:xfrm>
            </p:grpSpPr>
            <p:sp>
              <p:nvSpPr>
                <p:cNvPr id="144530" name="Freeform 146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4531" name="Freeform 147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3" name="Group 148"/>
              <p:cNvGrpSpPr>
                <a:grpSpLocks/>
              </p:cNvGrpSpPr>
              <p:nvPr/>
            </p:nvGrpSpPr>
            <p:grpSpPr bwMode="auto">
              <a:xfrm>
                <a:off x="5141" y="2847"/>
                <a:ext cx="726" cy="93"/>
                <a:chOff x="1948" y="3088"/>
                <a:chExt cx="726" cy="93"/>
              </a:xfrm>
            </p:grpSpPr>
            <p:sp>
              <p:nvSpPr>
                <p:cNvPr id="144533" name="Freeform 149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4534" name="Freeform 150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44535" name="Text Box 151"/>
              <p:cNvSpPr txBox="1">
                <a:spLocks noChangeArrowheads="1"/>
              </p:cNvSpPr>
              <p:nvPr/>
            </p:nvSpPr>
            <p:spPr bwMode="auto">
              <a:xfrm>
                <a:off x="5207" y="2973"/>
                <a:ext cx="597" cy="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latin typeface="Arial" pitchFamily="34" charset="0"/>
                    <a:cs typeface="Arial" pitchFamily="34" charset="0"/>
                  </a:rPr>
                  <a:t>Non-Net</a:t>
                </a:r>
              </a:p>
            </p:txBody>
          </p:sp>
          <p:sp>
            <p:nvSpPr>
              <p:cNvPr id="144536" name="Text Box 152"/>
              <p:cNvSpPr txBox="1">
                <a:spLocks noChangeArrowheads="1"/>
              </p:cNvSpPr>
              <p:nvPr/>
            </p:nvSpPr>
            <p:spPr bwMode="auto">
              <a:xfrm>
                <a:off x="5193" y="3273"/>
                <a:ext cx="62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Non-Res</a:t>
                </a:r>
              </a:p>
            </p:txBody>
          </p:sp>
          <p:sp>
            <p:nvSpPr>
              <p:cNvPr id="144537" name="Freeform 153"/>
              <p:cNvSpPr>
                <a:spLocks/>
              </p:cNvSpPr>
              <p:nvPr/>
            </p:nvSpPr>
            <p:spPr bwMode="auto">
              <a:xfrm>
                <a:off x="5167" y="3221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38" name="Freeform 154" descr="20%"/>
              <p:cNvSpPr>
                <a:spLocks/>
              </p:cNvSpPr>
              <p:nvPr/>
            </p:nvSpPr>
            <p:spPr bwMode="auto">
              <a:xfrm>
                <a:off x="5144" y="2503"/>
                <a:ext cx="612" cy="477"/>
              </a:xfrm>
              <a:custGeom>
                <a:avLst/>
                <a:gdLst/>
                <a:ahLst/>
                <a:cxnLst>
                  <a:cxn ang="0">
                    <a:pos x="543" y="456"/>
                  </a:cxn>
                  <a:cxn ang="0">
                    <a:pos x="543" y="222"/>
                  </a:cxn>
                  <a:cxn ang="0">
                    <a:pos x="612" y="30"/>
                  </a:cxn>
                  <a:cxn ang="0">
                    <a:pos x="573" y="18"/>
                  </a:cxn>
                  <a:cxn ang="0">
                    <a:pos x="501" y="9"/>
                  </a:cxn>
                  <a:cxn ang="0">
                    <a:pos x="426" y="0"/>
                  </a:cxn>
                  <a:cxn ang="0">
                    <a:pos x="324" y="0"/>
                  </a:cxn>
                  <a:cxn ang="0">
                    <a:pos x="255" y="3"/>
                  </a:cxn>
                  <a:cxn ang="0">
                    <a:pos x="189" y="9"/>
                  </a:cxn>
                  <a:cxn ang="0">
                    <a:pos x="108" y="24"/>
                  </a:cxn>
                  <a:cxn ang="0">
                    <a:pos x="48" y="57"/>
                  </a:cxn>
                  <a:cxn ang="0">
                    <a:pos x="27" y="66"/>
                  </a:cxn>
                  <a:cxn ang="0">
                    <a:pos x="0" y="99"/>
                  </a:cxn>
                  <a:cxn ang="0">
                    <a:pos x="3" y="120"/>
                  </a:cxn>
                  <a:cxn ang="0">
                    <a:pos x="33" y="165"/>
                  </a:cxn>
                  <a:cxn ang="0">
                    <a:pos x="51" y="174"/>
                  </a:cxn>
                  <a:cxn ang="0">
                    <a:pos x="51" y="216"/>
                  </a:cxn>
                  <a:cxn ang="0">
                    <a:pos x="42" y="402"/>
                  </a:cxn>
                  <a:cxn ang="0">
                    <a:pos x="111" y="429"/>
                  </a:cxn>
                  <a:cxn ang="0">
                    <a:pos x="210" y="465"/>
                  </a:cxn>
                  <a:cxn ang="0">
                    <a:pos x="303" y="474"/>
                  </a:cxn>
                  <a:cxn ang="0">
                    <a:pos x="366" y="474"/>
                  </a:cxn>
                  <a:cxn ang="0">
                    <a:pos x="435" y="477"/>
                  </a:cxn>
                  <a:cxn ang="0">
                    <a:pos x="543" y="456"/>
                  </a:cxn>
                </a:cxnLst>
                <a:rect l="0" t="0" r="r" b="b"/>
                <a:pathLst>
                  <a:path w="612" h="477">
                    <a:moveTo>
                      <a:pt x="543" y="456"/>
                    </a:moveTo>
                    <a:lnTo>
                      <a:pt x="543" y="222"/>
                    </a:lnTo>
                    <a:lnTo>
                      <a:pt x="612" y="30"/>
                    </a:lnTo>
                    <a:lnTo>
                      <a:pt x="573" y="18"/>
                    </a:lnTo>
                    <a:lnTo>
                      <a:pt x="501" y="9"/>
                    </a:lnTo>
                    <a:lnTo>
                      <a:pt x="426" y="0"/>
                    </a:lnTo>
                    <a:lnTo>
                      <a:pt x="324" y="0"/>
                    </a:lnTo>
                    <a:lnTo>
                      <a:pt x="255" y="3"/>
                    </a:lnTo>
                    <a:lnTo>
                      <a:pt x="189" y="9"/>
                    </a:lnTo>
                    <a:lnTo>
                      <a:pt x="108" y="24"/>
                    </a:lnTo>
                    <a:lnTo>
                      <a:pt x="48" y="57"/>
                    </a:lnTo>
                    <a:lnTo>
                      <a:pt x="27" y="66"/>
                    </a:lnTo>
                    <a:lnTo>
                      <a:pt x="0" y="99"/>
                    </a:lnTo>
                    <a:lnTo>
                      <a:pt x="3" y="120"/>
                    </a:lnTo>
                    <a:lnTo>
                      <a:pt x="33" y="165"/>
                    </a:lnTo>
                    <a:lnTo>
                      <a:pt x="51" y="174"/>
                    </a:lnTo>
                    <a:lnTo>
                      <a:pt x="51" y="216"/>
                    </a:lnTo>
                    <a:lnTo>
                      <a:pt x="42" y="402"/>
                    </a:lnTo>
                    <a:lnTo>
                      <a:pt x="111" y="429"/>
                    </a:lnTo>
                    <a:lnTo>
                      <a:pt x="210" y="465"/>
                    </a:lnTo>
                    <a:lnTo>
                      <a:pt x="303" y="474"/>
                    </a:lnTo>
                    <a:lnTo>
                      <a:pt x="366" y="474"/>
                    </a:lnTo>
                    <a:lnTo>
                      <a:pt x="435" y="477"/>
                    </a:lnTo>
                    <a:lnTo>
                      <a:pt x="543" y="456"/>
                    </a:lnTo>
                    <a:close/>
                  </a:path>
                </a:pathLst>
              </a:custGeom>
              <a:pattFill prst="pct20">
                <a:fgClr>
                  <a:schemeClr val="tx1"/>
                </a:fgClr>
                <a:bgClr>
                  <a:srgbClr val="FFFF00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39" name="Freeform 155"/>
              <p:cNvSpPr>
                <a:spLocks/>
              </p:cNvSpPr>
              <p:nvPr/>
            </p:nvSpPr>
            <p:spPr bwMode="auto">
              <a:xfrm>
                <a:off x="5155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40" name="Freeform 156"/>
              <p:cNvSpPr>
                <a:spLocks/>
              </p:cNvSpPr>
              <p:nvPr/>
            </p:nvSpPr>
            <p:spPr bwMode="auto">
              <a:xfrm flipV="1">
                <a:off x="5158" y="249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41" name="Line 157"/>
              <p:cNvSpPr>
                <a:spLocks noChangeShapeType="1"/>
              </p:cNvSpPr>
              <p:nvPr/>
            </p:nvSpPr>
            <p:spPr bwMode="auto">
              <a:xfrm>
                <a:off x="5833" y="2687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42" name="Line 158"/>
              <p:cNvSpPr>
                <a:spLocks noChangeShapeType="1"/>
              </p:cNvSpPr>
              <p:nvPr/>
            </p:nvSpPr>
            <p:spPr bwMode="auto">
              <a:xfrm>
                <a:off x="5179" y="2696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43" name="Text Box 159"/>
              <p:cNvSpPr txBox="1">
                <a:spLocks noChangeArrowheads="1"/>
              </p:cNvSpPr>
              <p:nvPr/>
            </p:nvSpPr>
            <p:spPr bwMode="auto">
              <a:xfrm>
                <a:off x="5243" y="2596"/>
                <a:ext cx="36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Arial" pitchFamily="34" charset="0"/>
                    <a:cs typeface="Arial" pitchFamily="34" charset="0"/>
                  </a:rPr>
                  <a:t>Solid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1000" b="1" dirty="0">
                    <a:latin typeface="Arial" pitchFamily="34" charset="0"/>
                    <a:cs typeface="Arial" pitchFamily="34" charset="0"/>
                  </a:rPr>
                  <a:t>Grains</a:t>
                </a:r>
              </a:p>
            </p:txBody>
          </p:sp>
          <p:sp>
            <p:nvSpPr>
              <p:cNvPr id="144545" name="Freeform 161"/>
              <p:cNvSpPr>
                <a:spLocks/>
              </p:cNvSpPr>
              <p:nvPr/>
            </p:nvSpPr>
            <p:spPr bwMode="auto">
              <a:xfrm>
                <a:off x="5691" y="2541"/>
                <a:ext cx="182" cy="174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108" y="15"/>
                  </a:cxn>
                  <a:cxn ang="0">
                    <a:pos x="150" y="36"/>
                  </a:cxn>
                  <a:cxn ang="0">
                    <a:pos x="177" y="66"/>
                  </a:cxn>
                  <a:cxn ang="0">
                    <a:pos x="177" y="99"/>
                  </a:cxn>
                  <a:cxn ang="0">
                    <a:pos x="147" y="126"/>
                  </a:cxn>
                  <a:cxn ang="0">
                    <a:pos x="102" y="147"/>
                  </a:cxn>
                  <a:cxn ang="0">
                    <a:pos x="60" y="162"/>
                  </a:cxn>
                  <a:cxn ang="0">
                    <a:pos x="0" y="174"/>
                  </a:cxn>
                </a:cxnLst>
                <a:rect l="0" t="0" r="r" b="b"/>
                <a:pathLst>
                  <a:path w="182" h="174">
                    <a:moveTo>
                      <a:pt x="60" y="0"/>
                    </a:moveTo>
                    <a:cubicBezTo>
                      <a:pt x="76" y="4"/>
                      <a:pt x="93" y="9"/>
                      <a:pt x="108" y="15"/>
                    </a:cubicBezTo>
                    <a:cubicBezTo>
                      <a:pt x="123" y="21"/>
                      <a:pt x="139" y="27"/>
                      <a:pt x="150" y="36"/>
                    </a:cubicBezTo>
                    <a:cubicBezTo>
                      <a:pt x="161" y="45"/>
                      <a:pt x="173" y="55"/>
                      <a:pt x="177" y="66"/>
                    </a:cubicBezTo>
                    <a:cubicBezTo>
                      <a:pt x="181" y="77"/>
                      <a:pt x="182" y="89"/>
                      <a:pt x="177" y="99"/>
                    </a:cubicBezTo>
                    <a:cubicBezTo>
                      <a:pt x="172" y="109"/>
                      <a:pt x="159" y="118"/>
                      <a:pt x="147" y="126"/>
                    </a:cubicBezTo>
                    <a:cubicBezTo>
                      <a:pt x="135" y="134"/>
                      <a:pt x="116" y="141"/>
                      <a:pt x="102" y="147"/>
                    </a:cubicBezTo>
                    <a:cubicBezTo>
                      <a:pt x="88" y="153"/>
                      <a:pt x="77" y="158"/>
                      <a:pt x="60" y="162"/>
                    </a:cubicBezTo>
                    <a:cubicBezTo>
                      <a:pt x="43" y="166"/>
                      <a:pt x="21" y="170"/>
                      <a:pt x="0" y="174"/>
                    </a:cubicBezTo>
                  </a:path>
                </a:pathLst>
              </a:custGeom>
              <a:solidFill>
                <a:srgbClr val="0099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46" name="Freeform 162"/>
              <p:cNvSpPr>
                <a:spLocks/>
              </p:cNvSpPr>
              <p:nvPr/>
            </p:nvSpPr>
            <p:spPr bwMode="auto">
              <a:xfrm>
                <a:off x="5691" y="2697"/>
                <a:ext cx="141" cy="78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" y="96"/>
                  </a:cxn>
                  <a:cxn ang="0">
                    <a:pos x="57" y="90"/>
                  </a:cxn>
                  <a:cxn ang="0">
                    <a:pos x="96" y="84"/>
                  </a:cxn>
                  <a:cxn ang="0">
                    <a:pos x="114" y="81"/>
                  </a:cxn>
                  <a:cxn ang="0">
                    <a:pos x="135" y="63"/>
                  </a:cxn>
                  <a:cxn ang="0">
                    <a:pos x="141" y="0"/>
                  </a:cxn>
                  <a:cxn ang="0">
                    <a:pos x="120" y="9"/>
                  </a:cxn>
                  <a:cxn ang="0">
                    <a:pos x="81" y="21"/>
                  </a:cxn>
                  <a:cxn ang="0">
                    <a:pos x="57" y="24"/>
                  </a:cxn>
                  <a:cxn ang="0">
                    <a:pos x="33" y="24"/>
                  </a:cxn>
                  <a:cxn ang="0">
                    <a:pos x="0" y="36"/>
                  </a:cxn>
                </a:cxnLst>
                <a:rect l="0" t="0" r="r" b="b"/>
                <a:pathLst>
                  <a:path w="141" h="96">
                    <a:moveTo>
                      <a:pt x="0" y="36"/>
                    </a:moveTo>
                    <a:lnTo>
                      <a:pt x="3" y="96"/>
                    </a:lnTo>
                    <a:lnTo>
                      <a:pt x="57" y="90"/>
                    </a:lnTo>
                    <a:lnTo>
                      <a:pt x="96" y="84"/>
                    </a:lnTo>
                    <a:lnTo>
                      <a:pt x="114" y="81"/>
                    </a:lnTo>
                    <a:lnTo>
                      <a:pt x="135" y="63"/>
                    </a:lnTo>
                    <a:lnTo>
                      <a:pt x="141" y="0"/>
                    </a:lnTo>
                    <a:lnTo>
                      <a:pt x="120" y="9"/>
                    </a:lnTo>
                    <a:lnTo>
                      <a:pt x="81" y="21"/>
                    </a:lnTo>
                    <a:lnTo>
                      <a:pt x="57" y="24"/>
                    </a:lnTo>
                    <a:lnTo>
                      <a:pt x="33" y="24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0099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47" name="Freeform 163"/>
              <p:cNvSpPr>
                <a:spLocks/>
              </p:cNvSpPr>
              <p:nvPr/>
            </p:nvSpPr>
            <p:spPr bwMode="auto">
              <a:xfrm>
                <a:off x="5176" y="2672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4548" name="Text Box 164"/>
              <p:cNvSpPr txBox="1">
                <a:spLocks noChangeArrowheads="1"/>
              </p:cNvSpPr>
              <p:nvPr/>
            </p:nvSpPr>
            <p:spPr bwMode="auto">
              <a:xfrm>
                <a:off x="5642" y="2792"/>
                <a:ext cx="222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Gas</a:t>
                </a:r>
              </a:p>
            </p:txBody>
          </p:sp>
          <p:sp>
            <p:nvSpPr>
              <p:cNvPr id="144549" name="Text Box 165"/>
              <p:cNvSpPr txBox="1">
                <a:spLocks noChangeArrowheads="1"/>
              </p:cNvSpPr>
              <p:nvPr/>
            </p:nvSpPr>
            <p:spPr bwMode="auto">
              <a:xfrm rot="-3099456">
                <a:off x="5639" y="2576"/>
                <a:ext cx="272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7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Water</a:t>
                </a:r>
              </a:p>
            </p:txBody>
          </p:sp>
        </p:grpSp>
        <p:sp>
          <p:nvSpPr>
            <p:cNvPr id="144551" name="Text Box 167"/>
            <p:cNvSpPr txBox="1">
              <a:spLocks noChangeArrowheads="1"/>
            </p:cNvSpPr>
            <p:nvPr/>
          </p:nvSpPr>
          <p:spPr bwMode="auto">
            <a:xfrm>
              <a:off x="4759" y="3525"/>
              <a:ext cx="576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  <a:cs typeface="Arial" pitchFamily="34" charset="0"/>
                </a:rPr>
                <a:t>HC</a:t>
              </a:r>
            </a:p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  <a:cs typeface="Arial" pitchFamily="34" charset="0"/>
                </a:rPr>
                <a:t>Volume</a:t>
              </a:r>
            </a:p>
          </p:txBody>
        </p:sp>
      </p:grpSp>
      <p:sp>
        <p:nvSpPr>
          <p:cNvPr id="144557" name="Freeform 173"/>
          <p:cNvSpPr>
            <a:spLocks/>
          </p:cNvSpPr>
          <p:nvPr/>
        </p:nvSpPr>
        <p:spPr bwMode="auto">
          <a:xfrm>
            <a:off x="3190875" y="4525963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558" name="Freeform 174"/>
          <p:cNvSpPr>
            <a:spLocks/>
          </p:cNvSpPr>
          <p:nvPr/>
        </p:nvSpPr>
        <p:spPr bwMode="auto">
          <a:xfrm>
            <a:off x="5334000" y="4530725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4559" name="Freeform 175"/>
          <p:cNvSpPr>
            <a:spLocks/>
          </p:cNvSpPr>
          <p:nvPr/>
        </p:nvSpPr>
        <p:spPr bwMode="auto">
          <a:xfrm>
            <a:off x="7462838" y="4530725"/>
            <a:ext cx="1066800" cy="123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" y="36"/>
              </a:cxn>
              <a:cxn ang="0">
                <a:pos x="183" y="66"/>
              </a:cxn>
              <a:cxn ang="0">
                <a:pos x="285" y="75"/>
              </a:cxn>
              <a:cxn ang="0">
                <a:pos x="423" y="75"/>
              </a:cxn>
              <a:cxn ang="0">
                <a:pos x="537" y="57"/>
              </a:cxn>
              <a:cxn ang="0">
                <a:pos x="672" y="12"/>
              </a:cxn>
            </a:cxnLst>
            <a:rect l="0" t="0" r="r" b="b"/>
            <a:pathLst>
              <a:path w="672" h="78">
                <a:moveTo>
                  <a:pt x="0" y="0"/>
                </a:moveTo>
                <a:cubicBezTo>
                  <a:pt x="25" y="12"/>
                  <a:pt x="50" y="25"/>
                  <a:pt x="81" y="36"/>
                </a:cubicBezTo>
                <a:cubicBezTo>
                  <a:pt x="112" y="47"/>
                  <a:pt x="149" y="60"/>
                  <a:pt x="183" y="66"/>
                </a:cubicBezTo>
                <a:cubicBezTo>
                  <a:pt x="217" y="72"/>
                  <a:pt x="245" y="74"/>
                  <a:pt x="285" y="75"/>
                </a:cubicBezTo>
                <a:cubicBezTo>
                  <a:pt x="325" y="76"/>
                  <a:pt x="381" y="78"/>
                  <a:pt x="423" y="75"/>
                </a:cubicBezTo>
                <a:cubicBezTo>
                  <a:pt x="465" y="72"/>
                  <a:pt x="496" y="67"/>
                  <a:pt x="537" y="57"/>
                </a:cubicBezTo>
                <a:cubicBezTo>
                  <a:pt x="578" y="47"/>
                  <a:pt x="625" y="29"/>
                  <a:pt x="672" y="12"/>
                </a:cubicBezTo>
              </a:path>
            </a:pathLst>
          </a:custGeom>
          <a:noFill/>
          <a:ln w="28575" cmpd="sng">
            <a:solidFill>
              <a:srgbClr val="724C2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pull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Rock Volume</a:t>
            </a:r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2413" y="1082675"/>
            <a:ext cx="7772400" cy="3694113"/>
          </a:xfrm>
        </p:spPr>
        <p:txBody>
          <a:bodyPr/>
          <a:lstStyle/>
          <a:p>
            <a:r>
              <a:rPr lang="en-US" sz="2800" dirty="0" smtClean="0"/>
              <a:t>A first approximation:</a:t>
            </a:r>
          </a:p>
          <a:p>
            <a:pPr lvl="1"/>
            <a:r>
              <a:rPr lang="en-US" dirty="0" smtClean="0"/>
              <a:t>Map the areal extent of the trap 		(use a planimeter) </a:t>
            </a:r>
          </a:p>
          <a:p>
            <a:pPr lvl="1"/>
            <a:r>
              <a:rPr lang="en-US" dirty="0" smtClean="0"/>
              <a:t>Estimate how far down dip the HCs 		extend</a:t>
            </a:r>
          </a:p>
          <a:p>
            <a:pPr lvl="1"/>
            <a:r>
              <a:rPr lang="en-US" dirty="0" smtClean="0"/>
              <a:t>Convert the isochron map (ms) to 			an isochore map (m or ft) using 			velocity data from the well</a:t>
            </a:r>
          </a:p>
          <a:p>
            <a:pPr lvl="1"/>
            <a:r>
              <a:rPr lang="en-US" dirty="0" smtClean="0"/>
              <a:t>Combine the HC extent and the 	thickness to get a total rock 				volume (km</a:t>
            </a:r>
            <a:r>
              <a:rPr lang="en-US" baseline="30000" dirty="0" smtClean="0"/>
              <a:t>3</a:t>
            </a:r>
            <a:r>
              <a:rPr lang="en-US" dirty="0" smtClean="0"/>
              <a:t> or acre/ft)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7215362" y="1555750"/>
            <a:ext cx="1244251" cy="2312333"/>
            <a:chOff x="7072178" y="1555750"/>
            <a:chExt cx="1244251" cy="2312333"/>
          </a:xfrm>
        </p:grpSpPr>
        <p:grpSp>
          <p:nvGrpSpPr>
            <p:cNvPr id="2" name="Group 5"/>
            <p:cNvGrpSpPr>
              <a:grpSpLocks/>
            </p:cNvGrpSpPr>
            <p:nvPr/>
          </p:nvGrpSpPr>
          <p:grpSpPr bwMode="auto">
            <a:xfrm>
              <a:off x="7100578" y="1555750"/>
              <a:ext cx="1187450" cy="1706563"/>
              <a:chOff x="754" y="2458"/>
              <a:chExt cx="748" cy="1075"/>
            </a:xfrm>
          </p:grpSpPr>
          <p:sp>
            <p:nvSpPr>
              <p:cNvPr id="146438" name="Oval 6"/>
              <p:cNvSpPr>
                <a:spLocks noChangeArrowheads="1"/>
              </p:cNvSpPr>
              <p:nvPr/>
            </p:nvSpPr>
            <p:spPr bwMode="auto">
              <a:xfrm>
                <a:off x="754" y="2731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46439" name="Oval 7"/>
              <p:cNvSpPr>
                <a:spLocks noChangeArrowheads="1"/>
              </p:cNvSpPr>
              <p:nvPr/>
            </p:nvSpPr>
            <p:spPr bwMode="auto">
              <a:xfrm>
                <a:off x="754" y="3003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46440" name="Oval 8"/>
              <p:cNvSpPr>
                <a:spLocks noChangeArrowheads="1"/>
              </p:cNvSpPr>
              <p:nvPr/>
            </p:nvSpPr>
            <p:spPr bwMode="auto">
              <a:xfrm>
                <a:off x="754" y="3277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46441" name="Rectangle 9"/>
              <p:cNvSpPr>
                <a:spLocks noChangeArrowheads="1"/>
              </p:cNvSpPr>
              <p:nvPr/>
            </p:nvSpPr>
            <p:spPr bwMode="auto">
              <a:xfrm>
                <a:off x="806" y="2629"/>
                <a:ext cx="653" cy="782"/>
              </a:xfrm>
              <a:prstGeom prst="rect">
                <a:avLst/>
              </a:prstGeom>
              <a:solidFill>
                <a:srgbClr val="CC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46442" name="Freeform 10"/>
              <p:cNvSpPr>
                <a:spLocks/>
              </p:cNvSpPr>
              <p:nvPr/>
            </p:nvSpPr>
            <p:spPr bwMode="auto">
              <a:xfrm>
                <a:off x="792" y="3189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6443" name="Freeform 11"/>
              <p:cNvSpPr>
                <a:spLocks/>
              </p:cNvSpPr>
              <p:nvPr/>
            </p:nvSpPr>
            <p:spPr bwMode="auto">
              <a:xfrm>
                <a:off x="792" y="2910"/>
                <a:ext cx="672" cy="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6444" name="Oval 12"/>
              <p:cNvSpPr>
                <a:spLocks noChangeArrowheads="1"/>
              </p:cNvSpPr>
              <p:nvPr/>
            </p:nvSpPr>
            <p:spPr bwMode="auto">
              <a:xfrm>
                <a:off x="754" y="2458"/>
                <a:ext cx="748" cy="256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46445" name="Line 13"/>
              <p:cNvSpPr>
                <a:spLocks noChangeShapeType="1"/>
              </p:cNvSpPr>
              <p:nvPr/>
            </p:nvSpPr>
            <p:spPr bwMode="auto">
              <a:xfrm>
                <a:off x="804" y="2664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6446" name="Line 14"/>
              <p:cNvSpPr>
                <a:spLocks noChangeShapeType="1"/>
              </p:cNvSpPr>
              <p:nvPr/>
            </p:nvSpPr>
            <p:spPr bwMode="auto">
              <a:xfrm>
                <a:off x="1458" y="2655"/>
                <a:ext cx="0" cy="777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46447" name="Text Box 15"/>
            <p:cNvSpPr txBox="1">
              <a:spLocks noChangeArrowheads="1"/>
            </p:cNvSpPr>
            <p:nvPr/>
          </p:nvSpPr>
          <p:spPr bwMode="auto">
            <a:xfrm>
              <a:off x="7072178" y="3344863"/>
              <a:ext cx="1244251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</a:rPr>
                <a:t>Total Rock</a:t>
              </a:r>
            </a:p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</a:rPr>
                <a:t>Volume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795599" y="4267200"/>
            <a:ext cx="2083777" cy="1754326"/>
            <a:chOff x="6664820" y="4267200"/>
            <a:chExt cx="2299303" cy="1754326"/>
          </a:xfrm>
        </p:grpSpPr>
        <p:sp>
          <p:nvSpPr>
            <p:cNvPr id="146448" name="Text Box 16"/>
            <p:cNvSpPr txBox="1">
              <a:spLocks noChangeArrowheads="1"/>
            </p:cNvSpPr>
            <p:nvPr/>
          </p:nvSpPr>
          <p:spPr bwMode="auto">
            <a:xfrm>
              <a:off x="6664820" y="4267200"/>
              <a:ext cx="2299303" cy="1754326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Field Area</a:t>
              </a:r>
            </a:p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*</a:t>
              </a:r>
            </a:p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Aver. </a:t>
              </a:r>
              <a:r>
                <a:rPr lang="en-US" sz="1800" dirty="0" smtClean="0">
                  <a:solidFill>
                    <a:srgbClr val="FF0000"/>
                  </a:solidFill>
                  <a:latin typeface="Arial Black" pitchFamily="34" charset="0"/>
                </a:rPr>
                <a:t>Thick</a:t>
              </a:r>
              <a:endParaRPr lang="en-US" sz="1800" dirty="0">
                <a:solidFill>
                  <a:srgbClr val="FF0000"/>
                </a:solidFill>
                <a:latin typeface="Arial Black" pitchFamily="34" charset="0"/>
              </a:endParaRPr>
            </a:p>
            <a:p>
              <a:pPr algn="ctr"/>
              <a:endParaRPr lang="en-US" sz="1800" dirty="0">
                <a:solidFill>
                  <a:srgbClr val="FF0000"/>
                </a:solidFill>
                <a:latin typeface="Arial Black" pitchFamily="34" charset="0"/>
              </a:endParaRPr>
            </a:p>
            <a:p>
              <a:pPr algn="ctr"/>
              <a:endParaRPr lang="en-US" sz="1800" dirty="0">
                <a:solidFill>
                  <a:srgbClr val="FF0000"/>
                </a:solidFill>
                <a:latin typeface="Arial Black" pitchFamily="34" charset="0"/>
              </a:endParaRPr>
            </a:p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Total Rock Vol.</a:t>
              </a:r>
            </a:p>
          </p:txBody>
        </p:sp>
        <p:sp>
          <p:nvSpPr>
            <p:cNvPr id="146449" name="Line 17"/>
            <p:cNvSpPr>
              <a:spLocks noChangeShapeType="1"/>
            </p:cNvSpPr>
            <p:nvPr/>
          </p:nvSpPr>
          <p:spPr bwMode="auto">
            <a:xfrm>
              <a:off x="7814471" y="5243513"/>
              <a:ext cx="0" cy="36512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>
    <p:pull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Reservoir Rock Volume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1463" y="1101725"/>
            <a:ext cx="7772400" cy="3694113"/>
          </a:xfrm>
        </p:spPr>
        <p:txBody>
          <a:bodyPr/>
          <a:lstStyle/>
          <a:p>
            <a:r>
              <a:rPr lang="en-US" sz="2800" dirty="0" smtClean="0"/>
              <a:t>A first approximation:</a:t>
            </a:r>
          </a:p>
          <a:p>
            <a:pPr lvl="1"/>
            <a:r>
              <a:rPr lang="en-US" dirty="0" smtClean="0"/>
              <a:t>Start with the total rock volume </a:t>
            </a:r>
          </a:p>
          <a:p>
            <a:pPr lvl="1"/>
            <a:r>
              <a:rPr lang="en-US" dirty="0" smtClean="0"/>
              <a:t>Estimate the net-to-gross for the 		reservoir interval (good sands 			versus waste rock)</a:t>
            </a:r>
          </a:p>
          <a:p>
            <a:pPr lvl="1"/>
            <a:r>
              <a:rPr lang="en-US" dirty="0" smtClean="0"/>
              <a:t>Net-to-gross </a:t>
            </a:r>
            <a:r>
              <a:rPr lang="en-US" dirty="0" smtClean="0"/>
              <a:t>(N/G) often </a:t>
            </a:r>
            <a:r>
              <a:rPr lang="en-US" dirty="0" smtClean="0"/>
              <a:t>varies by the 		environments of deposition</a:t>
            </a:r>
          </a:p>
          <a:p>
            <a:pPr lvl="1"/>
            <a:r>
              <a:rPr lang="en-US" dirty="0" smtClean="0"/>
              <a:t>For our field:</a:t>
            </a:r>
          </a:p>
          <a:p>
            <a:pPr lvl="2"/>
            <a:r>
              <a:rPr lang="en-US" dirty="0" smtClean="0"/>
              <a:t>N/G for shoreface = 80%</a:t>
            </a:r>
          </a:p>
          <a:p>
            <a:pPr lvl="2"/>
            <a:r>
              <a:rPr lang="en-US" dirty="0" smtClean="0"/>
              <a:t>N/G for delta plain = 65%</a:t>
            </a:r>
          </a:p>
          <a:p>
            <a:pPr lvl="2"/>
            <a:r>
              <a:rPr lang="en-US" dirty="0" smtClean="0"/>
              <a:t>N/G for fluvial = 50%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6766297" y="4267199"/>
            <a:ext cx="2190023" cy="1754326"/>
            <a:chOff x="6766297" y="4267199"/>
            <a:chExt cx="2190023" cy="1754326"/>
          </a:xfrm>
        </p:grpSpPr>
        <p:sp>
          <p:nvSpPr>
            <p:cNvPr id="230416" name="Text Box 16"/>
            <p:cNvSpPr txBox="1">
              <a:spLocks noChangeArrowheads="1"/>
            </p:cNvSpPr>
            <p:nvPr/>
          </p:nvSpPr>
          <p:spPr bwMode="auto">
            <a:xfrm>
              <a:off x="6766297" y="4267199"/>
              <a:ext cx="2190023" cy="1754326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000" dirty="0">
                  <a:solidFill>
                    <a:srgbClr val="FF0000"/>
                  </a:solidFill>
                  <a:latin typeface="Arial Black" pitchFamily="34" charset="0"/>
                </a:rPr>
                <a:t>Total Rx Vol.</a:t>
              </a:r>
            </a:p>
            <a:p>
              <a:pPr algn="ctr">
                <a:lnSpc>
                  <a:spcPct val="90000"/>
                </a:lnSpc>
              </a:pPr>
              <a:r>
                <a:rPr lang="en-US" sz="2000" dirty="0">
                  <a:solidFill>
                    <a:srgbClr val="FF0000"/>
                  </a:solidFill>
                  <a:latin typeface="Arial Black" pitchFamily="34" charset="0"/>
                </a:rPr>
                <a:t>*</a:t>
              </a:r>
            </a:p>
            <a:p>
              <a:pPr algn="ctr">
                <a:lnSpc>
                  <a:spcPct val="90000"/>
                </a:lnSpc>
              </a:pPr>
              <a:r>
                <a:rPr lang="en-US" sz="2000" dirty="0">
                  <a:solidFill>
                    <a:srgbClr val="FF0000"/>
                  </a:solidFill>
                  <a:latin typeface="Arial Black" pitchFamily="34" charset="0"/>
                </a:rPr>
                <a:t>Net-to-Gross</a:t>
              </a:r>
            </a:p>
            <a:p>
              <a:pPr algn="ctr">
                <a:lnSpc>
                  <a:spcPct val="90000"/>
                </a:lnSpc>
              </a:pPr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  <a:p>
              <a:pPr algn="ctr">
                <a:lnSpc>
                  <a:spcPct val="90000"/>
                </a:lnSpc>
              </a:pPr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  <a:p>
              <a:pPr algn="ctr">
                <a:lnSpc>
                  <a:spcPct val="90000"/>
                </a:lnSpc>
              </a:pPr>
              <a:r>
                <a:rPr lang="en-US" sz="2000" dirty="0">
                  <a:solidFill>
                    <a:srgbClr val="FF0000"/>
                  </a:solidFill>
                  <a:latin typeface="Arial Black" pitchFamily="34" charset="0"/>
                </a:rPr>
                <a:t>Res. Rock Vol.</a:t>
              </a:r>
            </a:p>
          </p:txBody>
        </p:sp>
        <p:sp>
          <p:nvSpPr>
            <p:cNvPr id="230417" name="Line 17"/>
            <p:cNvSpPr>
              <a:spLocks noChangeShapeType="1"/>
            </p:cNvSpPr>
            <p:nvPr/>
          </p:nvSpPr>
          <p:spPr bwMode="auto">
            <a:xfrm>
              <a:off x="7861308" y="5218484"/>
              <a:ext cx="0" cy="33052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016476" y="1536700"/>
            <a:ext cx="1672253" cy="2312333"/>
            <a:chOff x="6906114" y="1536700"/>
            <a:chExt cx="1672253" cy="2312333"/>
          </a:xfrm>
        </p:grpSpPr>
        <p:sp>
          <p:nvSpPr>
            <p:cNvPr id="230438" name="Text Box 38"/>
            <p:cNvSpPr txBox="1">
              <a:spLocks noChangeArrowheads="1"/>
            </p:cNvSpPr>
            <p:nvPr/>
          </p:nvSpPr>
          <p:spPr bwMode="auto">
            <a:xfrm>
              <a:off x="6906114" y="3325813"/>
              <a:ext cx="1672253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  <a:latin typeface="Arial Black" pitchFamily="34" charset="0"/>
                </a:rPr>
                <a:t>Reservoir </a:t>
              </a:r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</a:rPr>
                <a:t>Sand</a:t>
              </a:r>
            </a:p>
            <a:p>
              <a:pPr algn="ctr"/>
              <a:r>
                <a:rPr lang="en-US" sz="1400" b="1" dirty="0">
                  <a:solidFill>
                    <a:srgbClr val="FF0000"/>
                  </a:solidFill>
                  <a:latin typeface="Arial Black" pitchFamily="34" charset="0"/>
                </a:rPr>
                <a:t>Volume</a:t>
              </a: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7148513" y="1536700"/>
              <a:ext cx="1187450" cy="1712913"/>
              <a:chOff x="7148513" y="1536700"/>
              <a:chExt cx="1187450" cy="1712913"/>
            </a:xfrm>
          </p:grpSpPr>
          <p:sp>
            <p:nvSpPr>
              <p:cNvPr id="230440" name="Oval 40"/>
              <p:cNvSpPr>
                <a:spLocks noChangeArrowheads="1"/>
              </p:cNvSpPr>
              <p:nvPr/>
            </p:nvSpPr>
            <p:spPr bwMode="auto">
              <a:xfrm>
                <a:off x="7148513" y="1970088"/>
                <a:ext cx="1187450" cy="40640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1" name="Oval 41"/>
              <p:cNvSpPr>
                <a:spLocks noChangeArrowheads="1"/>
              </p:cNvSpPr>
              <p:nvPr/>
            </p:nvSpPr>
            <p:spPr bwMode="auto">
              <a:xfrm>
                <a:off x="7148513" y="2401888"/>
                <a:ext cx="1187450" cy="40640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2" name="Oval 42"/>
              <p:cNvSpPr>
                <a:spLocks noChangeArrowheads="1"/>
              </p:cNvSpPr>
              <p:nvPr/>
            </p:nvSpPr>
            <p:spPr bwMode="auto">
              <a:xfrm>
                <a:off x="7148513" y="2836863"/>
                <a:ext cx="1187450" cy="396875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3" name="Rectangle 43"/>
              <p:cNvSpPr>
                <a:spLocks noChangeArrowheads="1"/>
              </p:cNvSpPr>
              <p:nvPr/>
            </p:nvSpPr>
            <p:spPr bwMode="auto">
              <a:xfrm>
                <a:off x="7224713" y="1808163"/>
                <a:ext cx="1036638" cy="1241425"/>
              </a:xfrm>
              <a:prstGeom prst="rect">
                <a:avLst/>
              </a:prstGeom>
              <a:solidFill>
                <a:srgbClr val="CC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4" name="Freeform 44"/>
              <p:cNvSpPr>
                <a:spLocks/>
              </p:cNvSpPr>
              <p:nvPr/>
            </p:nvSpPr>
            <p:spPr bwMode="auto">
              <a:xfrm>
                <a:off x="7208838" y="2254250"/>
                <a:ext cx="1066800" cy="1238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45" name="Oval 45"/>
              <p:cNvSpPr>
                <a:spLocks noChangeArrowheads="1"/>
              </p:cNvSpPr>
              <p:nvPr/>
            </p:nvSpPr>
            <p:spPr bwMode="auto">
              <a:xfrm>
                <a:off x="7148513" y="1536700"/>
                <a:ext cx="1187450" cy="406400"/>
              </a:xfrm>
              <a:prstGeom prst="ellipse">
                <a:avLst/>
              </a:prstGeom>
              <a:solidFill>
                <a:srgbClr val="CC9900"/>
              </a:solidFill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0446" name="Freeform 46"/>
              <p:cNvSpPr>
                <a:spLocks/>
              </p:cNvSpPr>
              <p:nvPr/>
            </p:nvSpPr>
            <p:spPr bwMode="auto">
              <a:xfrm>
                <a:off x="8251826" y="2974975"/>
                <a:ext cx="65088" cy="146050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37" y="18"/>
                  </a:cxn>
                  <a:cxn ang="0">
                    <a:pos x="41" y="32"/>
                  </a:cxn>
                  <a:cxn ang="0">
                    <a:pos x="35" y="56"/>
                  </a:cxn>
                  <a:cxn ang="0">
                    <a:pos x="23" y="76"/>
                  </a:cxn>
                  <a:cxn ang="0">
                    <a:pos x="1" y="88"/>
                  </a:cxn>
                  <a:cxn ang="0">
                    <a:pos x="15" y="52"/>
                  </a:cxn>
                  <a:cxn ang="0">
                    <a:pos x="15" y="30"/>
                  </a:cxn>
                </a:cxnLst>
                <a:rect l="0" t="0" r="r" b="b"/>
                <a:pathLst>
                  <a:path w="41" h="92">
                    <a:moveTo>
                      <a:pt x="25" y="0"/>
                    </a:moveTo>
                    <a:cubicBezTo>
                      <a:pt x="29" y="6"/>
                      <a:pt x="34" y="13"/>
                      <a:pt x="37" y="18"/>
                    </a:cubicBezTo>
                    <a:cubicBezTo>
                      <a:pt x="40" y="23"/>
                      <a:pt x="41" y="26"/>
                      <a:pt x="41" y="32"/>
                    </a:cubicBezTo>
                    <a:cubicBezTo>
                      <a:pt x="41" y="38"/>
                      <a:pt x="38" y="49"/>
                      <a:pt x="35" y="56"/>
                    </a:cubicBezTo>
                    <a:cubicBezTo>
                      <a:pt x="32" y="63"/>
                      <a:pt x="29" y="71"/>
                      <a:pt x="23" y="76"/>
                    </a:cubicBezTo>
                    <a:cubicBezTo>
                      <a:pt x="17" y="81"/>
                      <a:pt x="2" y="92"/>
                      <a:pt x="1" y="88"/>
                    </a:cubicBezTo>
                    <a:cubicBezTo>
                      <a:pt x="0" y="84"/>
                      <a:pt x="13" y="62"/>
                      <a:pt x="15" y="52"/>
                    </a:cubicBezTo>
                    <a:cubicBezTo>
                      <a:pt x="17" y="42"/>
                      <a:pt x="16" y="36"/>
                      <a:pt x="15" y="3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47" name="Freeform 47"/>
              <p:cNvSpPr>
                <a:spLocks/>
              </p:cNvSpPr>
              <p:nvPr/>
            </p:nvSpPr>
            <p:spPr bwMode="auto">
              <a:xfrm>
                <a:off x="7169151" y="2965450"/>
                <a:ext cx="55563" cy="14763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7" y="16"/>
                  </a:cxn>
                  <a:cxn ang="0">
                    <a:pos x="1" y="32"/>
                  </a:cxn>
                  <a:cxn ang="0">
                    <a:pos x="1" y="48"/>
                  </a:cxn>
                  <a:cxn ang="0">
                    <a:pos x="7" y="66"/>
                  </a:cxn>
                  <a:cxn ang="0">
                    <a:pos x="19" y="80"/>
                  </a:cxn>
                  <a:cxn ang="0">
                    <a:pos x="33" y="88"/>
                  </a:cxn>
                  <a:cxn ang="0">
                    <a:pos x="29" y="50"/>
                  </a:cxn>
                </a:cxnLst>
                <a:rect l="0" t="0" r="r" b="b"/>
                <a:pathLst>
                  <a:path w="35" h="93">
                    <a:moveTo>
                      <a:pt x="29" y="0"/>
                    </a:moveTo>
                    <a:cubicBezTo>
                      <a:pt x="20" y="5"/>
                      <a:pt x="12" y="11"/>
                      <a:pt x="7" y="16"/>
                    </a:cubicBezTo>
                    <a:cubicBezTo>
                      <a:pt x="2" y="21"/>
                      <a:pt x="2" y="27"/>
                      <a:pt x="1" y="32"/>
                    </a:cubicBezTo>
                    <a:cubicBezTo>
                      <a:pt x="0" y="37"/>
                      <a:pt x="0" y="42"/>
                      <a:pt x="1" y="48"/>
                    </a:cubicBezTo>
                    <a:cubicBezTo>
                      <a:pt x="2" y="54"/>
                      <a:pt x="4" y="61"/>
                      <a:pt x="7" y="66"/>
                    </a:cubicBezTo>
                    <a:cubicBezTo>
                      <a:pt x="10" y="71"/>
                      <a:pt x="15" y="76"/>
                      <a:pt x="19" y="80"/>
                    </a:cubicBezTo>
                    <a:cubicBezTo>
                      <a:pt x="23" y="84"/>
                      <a:pt x="31" y="93"/>
                      <a:pt x="33" y="88"/>
                    </a:cubicBezTo>
                    <a:cubicBezTo>
                      <a:pt x="35" y="83"/>
                      <a:pt x="32" y="66"/>
                      <a:pt x="29" y="50"/>
                    </a:cubicBez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48" name="Text Box 48"/>
              <p:cNvSpPr txBox="1">
                <a:spLocks noChangeArrowheads="1"/>
              </p:cNvSpPr>
              <p:nvPr/>
            </p:nvSpPr>
            <p:spPr bwMode="auto">
              <a:xfrm>
                <a:off x="7256463" y="2803525"/>
                <a:ext cx="984250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Non-Res</a:t>
                </a:r>
              </a:p>
            </p:txBody>
          </p:sp>
          <p:sp>
            <p:nvSpPr>
              <p:cNvPr id="230449" name="Freeform 49"/>
              <p:cNvSpPr>
                <a:spLocks/>
              </p:cNvSpPr>
              <p:nvPr/>
            </p:nvSpPr>
            <p:spPr bwMode="auto">
              <a:xfrm>
                <a:off x="7218363" y="2155825"/>
                <a:ext cx="1055688" cy="581025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96" y="50"/>
                  </a:cxn>
                  <a:cxn ang="0">
                    <a:pos x="189" y="74"/>
                  </a:cxn>
                  <a:cxn ang="0">
                    <a:pos x="291" y="80"/>
                  </a:cxn>
                  <a:cxn ang="0">
                    <a:pos x="393" y="80"/>
                  </a:cxn>
                  <a:cxn ang="0">
                    <a:pos x="471" y="71"/>
                  </a:cxn>
                  <a:cxn ang="0">
                    <a:pos x="549" y="62"/>
                  </a:cxn>
                  <a:cxn ang="0">
                    <a:pos x="615" y="35"/>
                  </a:cxn>
                  <a:cxn ang="0">
                    <a:pos x="657" y="17"/>
                  </a:cxn>
                  <a:cxn ang="0">
                    <a:pos x="654" y="137"/>
                  </a:cxn>
                  <a:cxn ang="0">
                    <a:pos x="654" y="230"/>
                  </a:cxn>
                  <a:cxn ang="0">
                    <a:pos x="585" y="260"/>
                  </a:cxn>
                  <a:cxn ang="0">
                    <a:pos x="489" y="287"/>
                  </a:cxn>
                  <a:cxn ang="0">
                    <a:pos x="420" y="299"/>
                  </a:cxn>
                  <a:cxn ang="0">
                    <a:pos x="285" y="302"/>
                  </a:cxn>
                  <a:cxn ang="0">
                    <a:pos x="216" y="305"/>
                  </a:cxn>
                  <a:cxn ang="0">
                    <a:pos x="123" y="278"/>
                  </a:cxn>
                  <a:cxn ang="0">
                    <a:pos x="0" y="218"/>
                  </a:cxn>
                </a:cxnLst>
                <a:rect l="0" t="0" r="r" b="b"/>
                <a:pathLst>
                  <a:path w="665" h="309">
                    <a:moveTo>
                      <a:pt x="6" y="14"/>
                    </a:moveTo>
                    <a:cubicBezTo>
                      <a:pt x="36" y="27"/>
                      <a:pt x="66" y="40"/>
                      <a:pt x="96" y="50"/>
                    </a:cubicBezTo>
                    <a:cubicBezTo>
                      <a:pt x="126" y="60"/>
                      <a:pt x="157" y="69"/>
                      <a:pt x="189" y="74"/>
                    </a:cubicBezTo>
                    <a:cubicBezTo>
                      <a:pt x="221" y="79"/>
                      <a:pt x="257" y="79"/>
                      <a:pt x="291" y="80"/>
                    </a:cubicBezTo>
                    <a:cubicBezTo>
                      <a:pt x="325" y="81"/>
                      <a:pt x="363" y="81"/>
                      <a:pt x="393" y="80"/>
                    </a:cubicBezTo>
                    <a:cubicBezTo>
                      <a:pt x="423" y="79"/>
                      <a:pt x="445" y="74"/>
                      <a:pt x="471" y="71"/>
                    </a:cubicBezTo>
                    <a:cubicBezTo>
                      <a:pt x="497" y="68"/>
                      <a:pt x="525" y="68"/>
                      <a:pt x="549" y="62"/>
                    </a:cubicBezTo>
                    <a:cubicBezTo>
                      <a:pt x="573" y="56"/>
                      <a:pt x="597" y="42"/>
                      <a:pt x="615" y="35"/>
                    </a:cubicBezTo>
                    <a:cubicBezTo>
                      <a:pt x="633" y="28"/>
                      <a:pt x="651" y="0"/>
                      <a:pt x="657" y="17"/>
                    </a:cubicBezTo>
                    <a:cubicBezTo>
                      <a:pt x="663" y="34"/>
                      <a:pt x="654" y="102"/>
                      <a:pt x="654" y="137"/>
                    </a:cubicBezTo>
                    <a:cubicBezTo>
                      <a:pt x="654" y="172"/>
                      <a:pt x="665" y="210"/>
                      <a:pt x="654" y="230"/>
                    </a:cubicBezTo>
                    <a:cubicBezTo>
                      <a:pt x="643" y="250"/>
                      <a:pt x="612" y="251"/>
                      <a:pt x="585" y="260"/>
                    </a:cubicBezTo>
                    <a:cubicBezTo>
                      <a:pt x="558" y="269"/>
                      <a:pt x="516" y="281"/>
                      <a:pt x="489" y="287"/>
                    </a:cubicBezTo>
                    <a:cubicBezTo>
                      <a:pt x="462" y="293"/>
                      <a:pt x="454" y="297"/>
                      <a:pt x="420" y="299"/>
                    </a:cubicBezTo>
                    <a:cubicBezTo>
                      <a:pt x="386" y="301"/>
                      <a:pt x="319" y="301"/>
                      <a:pt x="285" y="302"/>
                    </a:cubicBezTo>
                    <a:cubicBezTo>
                      <a:pt x="251" y="303"/>
                      <a:pt x="243" y="309"/>
                      <a:pt x="216" y="305"/>
                    </a:cubicBezTo>
                    <a:cubicBezTo>
                      <a:pt x="189" y="301"/>
                      <a:pt x="159" y="292"/>
                      <a:pt x="123" y="278"/>
                    </a:cubicBezTo>
                    <a:cubicBezTo>
                      <a:pt x="87" y="264"/>
                      <a:pt x="43" y="241"/>
                      <a:pt x="0" y="218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50" name="Freeform 50"/>
              <p:cNvSpPr>
                <a:spLocks/>
              </p:cNvSpPr>
              <p:nvPr/>
            </p:nvSpPr>
            <p:spPr bwMode="auto">
              <a:xfrm>
                <a:off x="7224713" y="2568575"/>
                <a:ext cx="1085850" cy="6810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9"/>
                  </a:cxn>
                  <a:cxn ang="0">
                    <a:pos x="204" y="66"/>
                  </a:cxn>
                  <a:cxn ang="0">
                    <a:pos x="306" y="78"/>
                  </a:cxn>
                  <a:cxn ang="0">
                    <a:pos x="432" y="69"/>
                  </a:cxn>
                  <a:cxn ang="0">
                    <a:pos x="546" y="51"/>
                  </a:cxn>
                  <a:cxn ang="0">
                    <a:pos x="654" y="6"/>
                  </a:cxn>
                  <a:cxn ang="0">
                    <a:pos x="654" y="147"/>
                  </a:cxn>
                  <a:cxn ang="0">
                    <a:pos x="672" y="162"/>
                  </a:cxn>
                  <a:cxn ang="0">
                    <a:pos x="690" y="204"/>
                  </a:cxn>
                  <a:cxn ang="0">
                    <a:pos x="654" y="264"/>
                  </a:cxn>
                  <a:cxn ang="0">
                    <a:pos x="558" y="303"/>
                  </a:cxn>
                  <a:cxn ang="0">
                    <a:pos x="420" y="327"/>
                  </a:cxn>
                  <a:cxn ang="0">
                    <a:pos x="291" y="327"/>
                  </a:cxn>
                  <a:cxn ang="0">
                    <a:pos x="123" y="306"/>
                  </a:cxn>
                  <a:cxn ang="0">
                    <a:pos x="15" y="270"/>
                  </a:cxn>
                  <a:cxn ang="0">
                    <a:pos x="0" y="255"/>
                  </a:cxn>
                </a:cxnLst>
                <a:rect l="0" t="0" r="r" b="b"/>
                <a:pathLst>
                  <a:path w="690" h="327">
                    <a:moveTo>
                      <a:pt x="0" y="0"/>
                    </a:moveTo>
                    <a:lnTo>
                      <a:pt x="96" y="39"/>
                    </a:lnTo>
                    <a:lnTo>
                      <a:pt x="204" y="66"/>
                    </a:lnTo>
                    <a:lnTo>
                      <a:pt x="306" y="78"/>
                    </a:lnTo>
                    <a:lnTo>
                      <a:pt x="432" y="69"/>
                    </a:lnTo>
                    <a:lnTo>
                      <a:pt x="546" y="51"/>
                    </a:lnTo>
                    <a:lnTo>
                      <a:pt x="654" y="6"/>
                    </a:lnTo>
                    <a:lnTo>
                      <a:pt x="654" y="147"/>
                    </a:lnTo>
                    <a:lnTo>
                      <a:pt x="672" y="162"/>
                    </a:lnTo>
                    <a:lnTo>
                      <a:pt x="690" y="204"/>
                    </a:lnTo>
                    <a:lnTo>
                      <a:pt x="654" y="264"/>
                    </a:lnTo>
                    <a:lnTo>
                      <a:pt x="558" y="303"/>
                    </a:lnTo>
                    <a:lnTo>
                      <a:pt x="420" y="327"/>
                    </a:lnTo>
                    <a:lnTo>
                      <a:pt x="291" y="327"/>
                    </a:lnTo>
                    <a:lnTo>
                      <a:pt x="123" y="306"/>
                    </a:lnTo>
                    <a:lnTo>
                      <a:pt x="15" y="270"/>
                    </a:lnTo>
                    <a:lnTo>
                      <a:pt x="0" y="255"/>
                    </a:lnTo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51" name="Freeform 51"/>
              <p:cNvSpPr>
                <a:spLocks/>
              </p:cNvSpPr>
              <p:nvPr/>
            </p:nvSpPr>
            <p:spPr bwMode="auto">
              <a:xfrm>
                <a:off x="7218363" y="3111500"/>
                <a:ext cx="1066800" cy="1238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" name="Group 52"/>
              <p:cNvGrpSpPr>
                <a:grpSpLocks/>
              </p:cNvGrpSpPr>
              <p:nvPr/>
            </p:nvGrpSpPr>
            <p:grpSpPr bwMode="auto">
              <a:xfrm>
                <a:off x="7167563" y="2532063"/>
                <a:ext cx="1152525" cy="147638"/>
                <a:chOff x="1948" y="3088"/>
                <a:chExt cx="726" cy="93"/>
              </a:xfrm>
            </p:grpSpPr>
            <p:sp>
              <p:nvSpPr>
                <p:cNvPr id="230453" name="Freeform 53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0454" name="Freeform 54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" name="Group 55"/>
              <p:cNvGrpSpPr>
                <a:grpSpLocks/>
              </p:cNvGrpSpPr>
              <p:nvPr/>
            </p:nvGrpSpPr>
            <p:grpSpPr bwMode="auto">
              <a:xfrm>
                <a:off x="7167563" y="2103438"/>
                <a:ext cx="1152525" cy="147638"/>
                <a:chOff x="1948" y="3088"/>
                <a:chExt cx="726" cy="93"/>
              </a:xfrm>
            </p:grpSpPr>
            <p:sp>
              <p:nvSpPr>
                <p:cNvPr id="230456" name="Freeform 56"/>
                <p:cNvSpPr>
                  <a:spLocks/>
                </p:cNvSpPr>
                <p:nvPr/>
              </p:nvSpPr>
              <p:spPr bwMode="auto">
                <a:xfrm>
                  <a:off x="1948" y="308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0457" name="Freeform 57"/>
                <p:cNvSpPr>
                  <a:spLocks/>
                </p:cNvSpPr>
                <p:nvPr/>
              </p:nvSpPr>
              <p:spPr bwMode="auto">
                <a:xfrm>
                  <a:off x="2633" y="3088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230458" name="Line 58"/>
              <p:cNvSpPr>
                <a:spLocks noChangeShapeType="1"/>
              </p:cNvSpPr>
              <p:nvPr/>
            </p:nvSpPr>
            <p:spPr bwMode="auto">
              <a:xfrm>
                <a:off x="7227888" y="1863725"/>
                <a:ext cx="0" cy="1233488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59" name="Line 59"/>
              <p:cNvSpPr>
                <a:spLocks noChangeShapeType="1"/>
              </p:cNvSpPr>
              <p:nvPr/>
            </p:nvSpPr>
            <p:spPr bwMode="auto">
              <a:xfrm>
                <a:off x="8266113" y="1849438"/>
                <a:ext cx="0" cy="1233488"/>
              </a:xfrm>
              <a:prstGeom prst="line">
                <a:avLst/>
              </a:prstGeom>
              <a:noFill/>
              <a:ln w="28575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0460" name="Text Box 60"/>
              <p:cNvSpPr txBox="1">
                <a:spLocks noChangeArrowheads="1"/>
              </p:cNvSpPr>
              <p:nvPr/>
            </p:nvSpPr>
            <p:spPr bwMode="auto">
              <a:xfrm>
                <a:off x="7272338" y="2360613"/>
                <a:ext cx="981075" cy="338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latin typeface="Arial" pitchFamily="34" charset="0"/>
                    <a:cs typeface="Arial" pitchFamily="34" charset="0"/>
                  </a:rPr>
                  <a:t>Non-Net</a:t>
                </a:r>
              </a:p>
            </p:txBody>
          </p:sp>
          <p:sp>
            <p:nvSpPr>
              <p:cNvPr id="230461" name="Text Box 61"/>
              <p:cNvSpPr txBox="1">
                <a:spLocks noChangeArrowheads="1"/>
              </p:cNvSpPr>
              <p:nvPr/>
            </p:nvSpPr>
            <p:spPr bwMode="auto">
              <a:xfrm>
                <a:off x="7250113" y="2779713"/>
                <a:ext cx="1025525" cy="338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Non-Res</a:t>
                </a:r>
              </a:p>
            </p:txBody>
          </p:sp>
          <p:sp>
            <p:nvSpPr>
              <p:cNvPr id="230462" name="Freeform 62"/>
              <p:cNvSpPr>
                <a:spLocks/>
              </p:cNvSpPr>
              <p:nvPr/>
            </p:nvSpPr>
            <p:spPr bwMode="auto">
              <a:xfrm>
                <a:off x="7208838" y="2697163"/>
                <a:ext cx="1066800" cy="1238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36"/>
                  </a:cxn>
                  <a:cxn ang="0">
                    <a:pos x="183" y="66"/>
                  </a:cxn>
                  <a:cxn ang="0">
                    <a:pos x="285" y="75"/>
                  </a:cxn>
                  <a:cxn ang="0">
                    <a:pos x="423" y="75"/>
                  </a:cxn>
                  <a:cxn ang="0">
                    <a:pos x="537" y="57"/>
                  </a:cxn>
                  <a:cxn ang="0">
                    <a:pos x="672" y="12"/>
                  </a:cxn>
                </a:cxnLst>
                <a:rect l="0" t="0" r="r" b="b"/>
                <a:pathLst>
                  <a:path w="672" h="78">
                    <a:moveTo>
                      <a:pt x="0" y="0"/>
                    </a:moveTo>
                    <a:cubicBezTo>
                      <a:pt x="25" y="12"/>
                      <a:pt x="50" y="25"/>
                      <a:pt x="81" y="36"/>
                    </a:cubicBezTo>
                    <a:cubicBezTo>
                      <a:pt x="112" y="47"/>
                      <a:pt x="149" y="60"/>
                      <a:pt x="183" y="66"/>
                    </a:cubicBezTo>
                    <a:cubicBezTo>
                      <a:pt x="217" y="72"/>
                      <a:pt x="245" y="74"/>
                      <a:pt x="285" y="75"/>
                    </a:cubicBezTo>
                    <a:cubicBezTo>
                      <a:pt x="325" y="76"/>
                      <a:pt x="381" y="78"/>
                      <a:pt x="423" y="75"/>
                    </a:cubicBezTo>
                    <a:cubicBezTo>
                      <a:pt x="465" y="72"/>
                      <a:pt x="496" y="67"/>
                      <a:pt x="537" y="57"/>
                    </a:cubicBezTo>
                    <a:cubicBezTo>
                      <a:pt x="578" y="47"/>
                      <a:pt x="625" y="29"/>
                      <a:pt x="672" y="12"/>
                    </a:cubicBezTo>
                  </a:path>
                </a:pathLst>
              </a:custGeom>
              <a:noFill/>
              <a:ln w="28575" cmpd="sng">
                <a:solidFill>
                  <a:srgbClr val="724C26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30463" name="Freeform 63"/>
            <p:cNvSpPr>
              <a:spLocks/>
            </p:cNvSpPr>
            <p:nvPr/>
          </p:nvSpPr>
          <p:spPr bwMode="auto">
            <a:xfrm>
              <a:off x="7196138" y="2254250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Arial Black" pitchFamily="34" charset="0"/>
              </a:endParaRPr>
            </a:p>
          </p:txBody>
        </p:sp>
        <p:sp>
          <p:nvSpPr>
            <p:cNvPr id="230464" name="Freeform 64"/>
            <p:cNvSpPr>
              <a:spLocks/>
            </p:cNvSpPr>
            <p:nvPr/>
          </p:nvSpPr>
          <p:spPr bwMode="auto">
            <a:xfrm>
              <a:off x="7229475" y="2173288"/>
              <a:ext cx="1019175" cy="138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>
                <a:latin typeface="Arial Black" pitchFamily="34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>
    <p:pull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6846389" y="4267200"/>
            <a:ext cx="1988173" cy="1754326"/>
            <a:chOff x="6058089" y="4267200"/>
            <a:chExt cx="1988173" cy="1754326"/>
          </a:xfrm>
        </p:grpSpPr>
        <p:sp>
          <p:nvSpPr>
            <p:cNvPr id="232471" name="Text Box 23"/>
            <p:cNvSpPr txBox="1">
              <a:spLocks noChangeArrowheads="1"/>
            </p:cNvSpPr>
            <p:nvPr/>
          </p:nvSpPr>
          <p:spPr bwMode="auto">
            <a:xfrm>
              <a:off x="6058089" y="4267200"/>
              <a:ext cx="1988173" cy="1754326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Res. Sand Vol.</a:t>
              </a:r>
            </a:p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*</a:t>
              </a:r>
            </a:p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Porosity</a:t>
              </a:r>
            </a:p>
            <a:p>
              <a:pPr algn="ctr"/>
              <a:endParaRPr lang="en-US" sz="1800" dirty="0">
                <a:solidFill>
                  <a:srgbClr val="FF0000"/>
                </a:solidFill>
                <a:latin typeface="Arial Black" pitchFamily="34" charset="0"/>
              </a:endParaRPr>
            </a:p>
            <a:p>
              <a:pPr algn="ctr"/>
              <a:endParaRPr lang="en-US" sz="1800" dirty="0">
                <a:solidFill>
                  <a:srgbClr val="FF0000"/>
                </a:solidFill>
                <a:latin typeface="Arial Black" pitchFamily="34" charset="0"/>
              </a:endParaRPr>
            </a:p>
            <a:p>
              <a:pPr algn="ctr"/>
              <a:r>
                <a:rPr lang="en-US" sz="1800" dirty="0">
                  <a:solidFill>
                    <a:srgbClr val="FF0000"/>
                  </a:solidFill>
                  <a:latin typeface="Arial Black" pitchFamily="34" charset="0"/>
                </a:rPr>
                <a:t>Pore Volume</a:t>
              </a:r>
            </a:p>
          </p:txBody>
        </p:sp>
        <p:sp>
          <p:nvSpPr>
            <p:cNvPr id="232472" name="Line 24"/>
            <p:cNvSpPr>
              <a:spLocks noChangeShapeType="1"/>
            </p:cNvSpPr>
            <p:nvPr/>
          </p:nvSpPr>
          <p:spPr bwMode="auto">
            <a:xfrm>
              <a:off x="7052175" y="5243513"/>
              <a:ext cx="0" cy="36512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sz="2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sp>
        <p:nvSpPr>
          <p:cNvPr id="232470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271463" y="1101725"/>
            <a:ext cx="7772400" cy="3694113"/>
          </a:xfrm>
        </p:spPr>
        <p:txBody>
          <a:bodyPr/>
          <a:lstStyle/>
          <a:p>
            <a:r>
              <a:rPr lang="en-US" sz="2800" dirty="0" smtClean="0"/>
              <a:t>A first approximation:</a:t>
            </a:r>
          </a:p>
          <a:p>
            <a:pPr lvl="1"/>
            <a:r>
              <a:rPr lang="en-US" dirty="0" smtClean="0"/>
              <a:t>Start with the reservoir sand volume </a:t>
            </a:r>
          </a:p>
          <a:p>
            <a:pPr lvl="1"/>
            <a:r>
              <a:rPr lang="en-US" dirty="0" smtClean="0"/>
              <a:t>Use a porosity value (percentage of 	volume that represents the pore 		space)</a:t>
            </a:r>
          </a:p>
          <a:p>
            <a:pPr lvl="1"/>
            <a:r>
              <a:rPr lang="en-US" dirty="0" smtClean="0"/>
              <a:t>Porosity often varies by the 		environments of deposition</a:t>
            </a:r>
          </a:p>
          <a:p>
            <a:pPr lvl="1"/>
            <a:r>
              <a:rPr lang="en-US" dirty="0" smtClean="0"/>
              <a:t>For our field:</a:t>
            </a:r>
          </a:p>
          <a:p>
            <a:pPr lvl="2"/>
            <a:r>
              <a:rPr lang="el-GR" dirty="0" smtClean="0"/>
              <a:t>Φ</a:t>
            </a:r>
            <a:r>
              <a:rPr lang="en-US" dirty="0" smtClean="0"/>
              <a:t> for shoreface = 20%</a:t>
            </a:r>
          </a:p>
          <a:p>
            <a:pPr lvl="2"/>
            <a:r>
              <a:rPr lang="el-GR" dirty="0" smtClean="0"/>
              <a:t>Φ</a:t>
            </a:r>
            <a:r>
              <a:rPr lang="en-US" dirty="0" smtClean="0"/>
              <a:t> for delta plain = 18%</a:t>
            </a:r>
          </a:p>
          <a:p>
            <a:pPr lvl="2"/>
            <a:r>
              <a:rPr lang="el-GR" dirty="0" smtClean="0"/>
              <a:t>Φ</a:t>
            </a:r>
            <a:r>
              <a:rPr lang="en-US" dirty="0" smtClean="0"/>
              <a:t> for fluvial = 16%</a:t>
            </a:r>
          </a:p>
        </p:txBody>
      </p:sp>
      <p:sp>
        <p:nvSpPr>
          <p:cNvPr id="232469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Pore Volume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7247592" y="1536700"/>
            <a:ext cx="1187450" cy="2312988"/>
            <a:chOff x="7342188" y="1536700"/>
            <a:chExt cx="1187450" cy="2312988"/>
          </a:xfrm>
        </p:grpSpPr>
        <p:grpSp>
          <p:nvGrpSpPr>
            <p:cNvPr id="2" name="Group 25"/>
            <p:cNvGrpSpPr>
              <a:grpSpLocks/>
            </p:cNvGrpSpPr>
            <p:nvPr/>
          </p:nvGrpSpPr>
          <p:grpSpPr bwMode="auto">
            <a:xfrm>
              <a:off x="7342188" y="1536700"/>
              <a:ext cx="1187450" cy="2312988"/>
              <a:chOff x="3737" y="2398"/>
              <a:chExt cx="748" cy="1457"/>
            </a:xfrm>
          </p:grpSpPr>
          <p:sp>
            <p:nvSpPr>
              <p:cNvPr id="232474" name="Text Box 26"/>
              <p:cNvSpPr txBox="1">
                <a:spLocks noChangeArrowheads="1"/>
              </p:cNvSpPr>
              <p:nvPr/>
            </p:nvSpPr>
            <p:spPr bwMode="auto">
              <a:xfrm>
                <a:off x="3777" y="3525"/>
                <a:ext cx="669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FF0000"/>
                    </a:solidFill>
                    <a:latin typeface="Arial Black" pitchFamily="34" charset="0"/>
                  </a:rPr>
                  <a:t>Net Pore</a:t>
                </a:r>
              </a:p>
              <a:p>
                <a:pPr algn="ctr"/>
                <a:r>
                  <a:rPr lang="en-US" sz="1400" b="1" dirty="0">
                    <a:solidFill>
                      <a:srgbClr val="FF0000"/>
                    </a:solidFill>
                    <a:latin typeface="Arial Black" pitchFamily="34" charset="0"/>
                  </a:rPr>
                  <a:t>Volume</a:t>
                </a:r>
              </a:p>
            </p:txBody>
          </p:sp>
          <p:grpSp>
            <p:nvGrpSpPr>
              <p:cNvPr id="3" name="Group 27"/>
              <p:cNvGrpSpPr>
                <a:grpSpLocks/>
              </p:cNvGrpSpPr>
              <p:nvPr/>
            </p:nvGrpSpPr>
            <p:grpSpPr bwMode="auto">
              <a:xfrm>
                <a:off x="3737" y="2398"/>
                <a:ext cx="748" cy="1079"/>
                <a:chOff x="4308" y="2468"/>
                <a:chExt cx="748" cy="1079"/>
              </a:xfrm>
            </p:grpSpPr>
            <p:sp>
              <p:nvSpPr>
                <p:cNvPr id="232476" name="Oval 28"/>
                <p:cNvSpPr>
                  <a:spLocks noChangeArrowheads="1"/>
                </p:cNvSpPr>
                <p:nvPr/>
              </p:nvSpPr>
              <p:spPr bwMode="auto">
                <a:xfrm>
                  <a:off x="4308" y="2741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2477" name="Oval 29"/>
                <p:cNvSpPr>
                  <a:spLocks noChangeArrowheads="1"/>
                </p:cNvSpPr>
                <p:nvPr/>
              </p:nvSpPr>
              <p:spPr bwMode="auto">
                <a:xfrm>
                  <a:off x="4308" y="3013"/>
                  <a:ext cx="748" cy="256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2478" name="Oval 30"/>
                <p:cNvSpPr>
                  <a:spLocks noChangeArrowheads="1"/>
                </p:cNvSpPr>
                <p:nvPr/>
              </p:nvSpPr>
              <p:spPr bwMode="auto">
                <a:xfrm>
                  <a:off x="4308" y="3287"/>
                  <a:ext cx="748" cy="250"/>
                </a:xfrm>
                <a:prstGeom prst="ellipse">
                  <a:avLst/>
                </a:prstGeom>
                <a:solidFill>
                  <a:srgbClr val="CC9900"/>
                </a:solid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2479" name="Rectangle 31" descr="80%"/>
                <p:cNvSpPr>
                  <a:spLocks noChangeArrowheads="1"/>
                </p:cNvSpPr>
                <p:nvPr/>
              </p:nvSpPr>
              <p:spPr bwMode="auto">
                <a:xfrm>
                  <a:off x="4356" y="2639"/>
                  <a:ext cx="653" cy="782"/>
                </a:xfrm>
                <a:prstGeom prst="rect">
                  <a:avLst/>
                </a:prstGeom>
                <a:pattFill prst="pct80">
                  <a:fgClr>
                    <a:srgbClr val="009900"/>
                  </a:fgClr>
                  <a:bgClr>
                    <a:srgbClr val="B1FFFF"/>
                  </a:bgClr>
                </a:patt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2480" name="Freeform 32"/>
                <p:cNvSpPr>
                  <a:spLocks/>
                </p:cNvSpPr>
                <p:nvPr/>
              </p:nvSpPr>
              <p:spPr bwMode="auto">
                <a:xfrm>
                  <a:off x="4346" y="2920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481" name="Oval 33" descr="80%"/>
                <p:cNvSpPr>
                  <a:spLocks noChangeArrowheads="1"/>
                </p:cNvSpPr>
                <p:nvPr/>
              </p:nvSpPr>
              <p:spPr bwMode="auto">
                <a:xfrm>
                  <a:off x="4308" y="2468"/>
                  <a:ext cx="748" cy="256"/>
                </a:xfrm>
                <a:prstGeom prst="ellipse">
                  <a:avLst/>
                </a:prstGeom>
                <a:pattFill prst="pct80">
                  <a:fgClr>
                    <a:srgbClr val="009900"/>
                  </a:fgClr>
                  <a:bgClr>
                    <a:srgbClr val="B1FFFF"/>
                  </a:bgClr>
                </a:pattFill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32482" name="Freeform 34"/>
                <p:cNvSpPr>
                  <a:spLocks/>
                </p:cNvSpPr>
                <p:nvPr/>
              </p:nvSpPr>
              <p:spPr bwMode="auto">
                <a:xfrm>
                  <a:off x="5003" y="3374"/>
                  <a:ext cx="41" cy="92"/>
                </a:xfrm>
                <a:custGeom>
                  <a:avLst/>
                  <a:gdLst/>
                  <a:ahLst/>
                  <a:cxnLst>
                    <a:cxn ang="0">
                      <a:pos x="25" y="0"/>
                    </a:cxn>
                    <a:cxn ang="0">
                      <a:pos x="37" y="18"/>
                    </a:cxn>
                    <a:cxn ang="0">
                      <a:pos x="41" y="32"/>
                    </a:cxn>
                    <a:cxn ang="0">
                      <a:pos x="35" y="56"/>
                    </a:cxn>
                    <a:cxn ang="0">
                      <a:pos x="23" y="76"/>
                    </a:cxn>
                    <a:cxn ang="0">
                      <a:pos x="1" y="88"/>
                    </a:cxn>
                    <a:cxn ang="0">
                      <a:pos x="15" y="52"/>
                    </a:cxn>
                    <a:cxn ang="0">
                      <a:pos x="15" y="30"/>
                    </a:cxn>
                  </a:cxnLst>
                  <a:rect l="0" t="0" r="r" b="b"/>
                  <a:pathLst>
                    <a:path w="41" h="92">
                      <a:moveTo>
                        <a:pt x="25" y="0"/>
                      </a:moveTo>
                      <a:cubicBezTo>
                        <a:pt x="29" y="6"/>
                        <a:pt x="34" y="13"/>
                        <a:pt x="37" y="18"/>
                      </a:cubicBezTo>
                      <a:cubicBezTo>
                        <a:pt x="40" y="23"/>
                        <a:pt x="41" y="26"/>
                        <a:pt x="41" y="32"/>
                      </a:cubicBezTo>
                      <a:cubicBezTo>
                        <a:pt x="41" y="38"/>
                        <a:pt x="38" y="49"/>
                        <a:pt x="35" y="56"/>
                      </a:cubicBezTo>
                      <a:cubicBezTo>
                        <a:pt x="32" y="63"/>
                        <a:pt x="29" y="71"/>
                        <a:pt x="23" y="76"/>
                      </a:cubicBezTo>
                      <a:cubicBezTo>
                        <a:pt x="17" y="81"/>
                        <a:pt x="2" y="92"/>
                        <a:pt x="1" y="88"/>
                      </a:cubicBezTo>
                      <a:cubicBezTo>
                        <a:pt x="0" y="84"/>
                        <a:pt x="13" y="62"/>
                        <a:pt x="15" y="52"/>
                      </a:cubicBezTo>
                      <a:cubicBezTo>
                        <a:pt x="17" y="42"/>
                        <a:pt x="16" y="36"/>
                        <a:pt x="15" y="3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483" name="Freeform 35"/>
                <p:cNvSpPr>
                  <a:spLocks/>
                </p:cNvSpPr>
                <p:nvPr/>
              </p:nvSpPr>
              <p:spPr bwMode="auto">
                <a:xfrm>
                  <a:off x="4321" y="3368"/>
                  <a:ext cx="35" cy="93"/>
                </a:xfrm>
                <a:custGeom>
                  <a:avLst/>
                  <a:gdLst/>
                  <a:ahLst/>
                  <a:cxnLst>
                    <a:cxn ang="0">
                      <a:pos x="29" y="0"/>
                    </a:cxn>
                    <a:cxn ang="0">
                      <a:pos x="7" y="16"/>
                    </a:cxn>
                    <a:cxn ang="0">
                      <a:pos x="1" y="32"/>
                    </a:cxn>
                    <a:cxn ang="0">
                      <a:pos x="1" y="48"/>
                    </a:cxn>
                    <a:cxn ang="0">
                      <a:pos x="7" y="66"/>
                    </a:cxn>
                    <a:cxn ang="0">
                      <a:pos x="19" y="80"/>
                    </a:cxn>
                    <a:cxn ang="0">
                      <a:pos x="33" y="88"/>
                    </a:cxn>
                    <a:cxn ang="0">
                      <a:pos x="29" y="50"/>
                    </a:cxn>
                  </a:cxnLst>
                  <a:rect l="0" t="0" r="r" b="b"/>
                  <a:pathLst>
                    <a:path w="35" h="93">
                      <a:moveTo>
                        <a:pt x="29" y="0"/>
                      </a:moveTo>
                      <a:cubicBezTo>
                        <a:pt x="20" y="5"/>
                        <a:pt x="12" y="11"/>
                        <a:pt x="7" y="16"/>
                      </a:cubicBezTo>
                      <a:cubicBezTo>
                        <a:pt x="2" y="21"/>
                        <a:pt x="2" y="27"/>
                        <a:pt x="1" y="32"/>
                      </a:cubicBezTo>
                      <a:cubicBezTo>
                        <a:pt x="0" y="37"/>
                        <a:pt x="0" y="42"/>
                        <a:pt x="1" y="48"/>
                      </a:cubicBezTo>
                      <a:cubicBezTo>
                        <a:pt x="2" y="54"/>
                        <a:pt x="4" y="61"/>
                        <a:pt x="7" y="66"/>
                      </a:cubicBezTo>
                      <a:cubicBezTo>
                        <a:pt x="10" y="71"/>
                        <a:pt x="15" y="76"/>
                        <a:pt x="19" y="80"/>
                      </a:cubicBezTo>
                      <a:cubicBezTo>
                        <a:pt x="23" y="84"/>
                        <a:pt x="31" y="93"/>
                        <a:pt x="33" y="88"/>
                      </a:cubicBezTo>
                      <a:cubicBezTo>
                        <a:pt x="35" y="83"/>
                        <a:pt x="32" y="66"/>
                        <a:pt x="29" y="50"/>
                      </a:cubicBez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484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4376" y="3266"/>
                  <a:ext cx="620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dirty="0">
                      <a:solidFill>
                        <a:schemeClr val="bg1"/>
                      </a:solidFill>
                    </a:rPr>
                    <a:t>Non-Res</a:t>
                  </a:r>
                </a:p>
              </p:txBody>
            </p:sp>
            <p:sp>
              <p:nvSpPr>
                <p:cNvPr id="232485" name="Freeform 37"/>
                <p:cNvSpPr>
                  <a:spLocks/>
                </p:cNvSpPr>
                <p:nvPr/>
              </p:nvSpPr>
              <p:spPr bwMode="auto">
                <a:xfrm>
                  <a:off x="4352" y="2858"/>
                  <a:ext cx="665" cy="366"/>
                </a:xfrm>
                <a:custGeom>
                  <a:avLst/>
                  <a:gdLst/>
                  <a:ahLst/>
                  <a:cxnLst>
                    <a:cxn ang="0">
                      <a:pos x="6" y="14"/>
                    </a:cxn>
                    <a:cxn ang="0">
                      <a:pos x="96" y="50"/>
                    </a:cxn>
                    <a:cxn ang="0">
                      <a:pos x="189" y="74"/>
                    </a:cxn>
                    <a:cxn ang="0">
                      <a:pos x="291" y="80"/>
                    </a:cxn>
                    <a:cxn ang="0">
                      <a:pos x="393" y="80"/>
                    </a:cxn>
                    <a:cxn ang="0">
                      <a:pos x="471" y="71"/>
                    </a:cxn>
                    <a:cxn ang="0">
                      <a:pos x="549" y="62"/>
                    </a:cxn>
                    <a:cxn ang="0">
                      <a:pos x="615" y="35"/>
                    </a:cxn>
                    <a:cxn ang="0">
                      <a:pos x="657" y="17"/>
                    </a:cxn>
                    <a:cxn ang="0">
                      <a:pos x="654" y="137"/>
                    </a:cxn>
                    <a:cxn ang="0">
                      <a:pos x="654" y="230"/>
                    </a:cxn>
                    <a:cxn ang="0">
                      <a:pos x="585" y="260"/>
                    </a:cxn>
                    <a:cxn ang="0">
                      <a:pos x="489" y="287"/>
                    </a:cxn>
                    <a:cxn ang="0">
                      <a:pos x="420" y="299"/>
                    </a:cxn>
                    <a:cxn ang="0">
                      <a:pos x="285" y="302"/>
                    </a:cxn>
                    <a:cxn ang="0">
                      <a:pos x="216" y="305"/>
                    </a:cxn>
                    <a:cxn ang="0">
                      <a:pos x="123" y="278"/>
                    </a:cxn>
                    <a:cxn ang="0">
                      <a:pos x="0" y="218"/>
                    </a:cxn>
                  </a:cxnLst>
                  <a:rect l="0" t="0" r="r" b="b"/>
                  <a:pathLst>
                    <a:path w="665" h="309">
                      <a:moveTo>
                        <a:pt x="6" y="14"/>
                      </a:moveTo>
                      <a:cubicBezTo>
                        <a:pt x="36" y="27"/>
                        <a:pt x="66" y="40"/>
                        <a:pt x="96" y="50"/>
                      </a:cubicBezTo>
                      <a:cubicBezTo>
                        <a:pt x="126" y="60"/>
                        <a:pt x="157" y="69"/>
                        <a:pt x="189" y="74"/>
                      </a:cubicBezTo>
                      <a:cubicBezTo>
                        <a:pt x="221" y="79"/>
                        <a:pt x="257" y="79"/>
                        <a:pt x="291" y="80"/>
                      </a:cubicBezTo>
                      <a:cubicBezTo>
                        <a:pt x="325" y="81"/>
                        <a:pt x="363" y="81"/>
                        <a:pt x="393" y="80"/>
                      </a:cubicBezTo>
                      <a:cubicBezTo>
                        <a:pt x="423" y="79"/>
                        <a:pt x="445" y="74"/>
                        <a:pt x="471" y="71"/>
                      </a:cubicBezTo>
                      <a:cubicBezTo>
                        <a:pt x="497" y="68"/>
                        <a:pt x="525" y="68"/>
                        <a:pt x="549" y="62"/>
                      </a:cubicBezTo>
                      <a:cubicBezTo>
                        <a:pt x="573" y="56"/>
                        <a:pt x="597" y="42"/>
                        <a:pt x="615" y="35"/>
                      </a:cubicBezTo>
                      <a:cubicBezTo>
                        <a:pt x="633" y="28"/>
                        <a:pt x="651" y="0"/>
                        <a:pt x="657" y="17"/>
                      </a:cubicBezTo>
                      <a:cubicBezTo>
                        <a:pt x="663" y="34"/>
                        <a:pt x="654" y="102"/>
                        <a:pt x="654" y="137"/>
                      </a:cubicBezTo>
                      <a:cubicBezTo>
                        <a:pt x="654" y="172"/>
                        <a:pt x="665" y="210"/>
                        <a:pt x="654" y="230"/>
                      </a:cubicBezTo>
                      <a:cubicBezTo>
                        <a:pt x="643" y="250"/>
                        <a:pt x="612" y="251"/>
                        <a:pt x="585" y="260"/>
                      </a:cubicBezTo>
                      <a:cubicBezTo>
                        <a:pt x="558" y="269"/>
                        <a:pt x="516" y="281"/>
                        <a:pt x="489" y="287"/>
                      </a:cubicBezTo>
                      <a:cubicBezTo>
                        <a:pt x="462" y="293"/>
                        <a:pt x="454" y="297"/>
                        <a:pt x="420" y="299"/>
                      </a:cubicBezTo>
                      <a:cubicBezTo>
                        <a:pt x="386" y="301"/>
                        <a:pt x="319" y="301"/>
                        <a:pt x="285" y="302"/>
                      </a:cubicBezTo>
                      <a:cubicBezTo>
                        <a:pt x="251" y="303"/>
                        <a:pt x="243" y="309"/>
                        <a:pt x="216" y="305"/>
                      </a:cubicBezTo>
                      <a:cubicBezTo>
                        <a:pt x="189" y="301"/>
                        <a:pt x="159" y="292"/>
                        <a:pt x="123" y="278"/>
                      </a:cubicBezTo>
                      <a:cubicBezTo>
                        <a:pt x="87" y="264"/>
                        <a:pt x="43" y="241"/>
                        <a:pt x="0" y="218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486" name="Freeform 38"/>
                <p:cNvSpPr>
                  <a:spLocks/>
                </p:cNvSpPr>
                <p:nvPr/>
              </p:nvSpPr>
              <p:spPr bwMode="auto">
                <a:xfrm>
                  <a:off x="4356" y="3118"/>
                  <a:ext cx="684" cy="42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39"/>
                    </a:cxn>
                    <a:cxn ang="0">
                      <a:pos x="204" y="66"/>
                    </a:cxn>
                    <a:cxn ang="0">
                      <a:pos x="306" y="78"/>
                    </a:cxn>
                    <a:cxn ang="0">
                      <a:pos x="432" y="69"/>
                    </a:cxn>
                    <a:cxn ang="0">
                      <a:pos x="546" y="51"/>
                    </a:cxn>
                    <a:cxn ang="0">
                      <a:pos x="654" y="6"/>
                    </a:cxn>
                    <a:cxn ang="0">
                      <a:pos x="654" y="147"/>
                    </a:cxn>
                    <a:cxn ang="0">
                      <a:pos x="672" y="162"/>
                    </a:cxn>
                    <a:cxn ang="0">
                      <a:pos x="690" y="204"/>
                    </a:cxn>
                    <a:cxn ang="0">
                      <a:pos x="654" y="264"/>
                    </a:cxn>
                    <a:cxn ang="0">
                      <a:pos x="558" y="303"/>
                    </a:cxn>
                    <a:cxn ang="0">
                      <a:pos x="420" y="327"/>
                    </a:cxn>
                    <a:cxn ang="0">
                      <a:pos x="291" y="327"/>
                    </a:cxn>
                    <a:cxn ang="0">
                      <a:pos x="123" y="306"/>
                    </a:cxn>
                    <a:cxn ang="0">
                      <a:pos x="15" y="270"/>
                    </a:cxn>
                    <a:cxn ang="0">
                      <a:pos x="0" y="255"/>
                    </a:cxn>
                  </a:cxnLst>
                  <a:rect l="0" t="0" r="r" b="b"/>
                  <a:pathLst>
                    <a:path w="690" h="327">
                      <a:moveTo>
                        <a:pt x="0" y="0"/>
                      </a:moveTo>
                      <a:lnTo>
                        <a:pt x="96" y="39"/>
                      </a:lnTo>
                      <a:lnTo>
                        <a:pt x="204" y="66"/>
                      </a:lnTo>
                      <a:lnTo>
                        <a:pt x="306" y="78"/>
                      </a:lnTo>
                      <a:lnTo>
                        <a:pt x="432" y="69"/>
                      </a:lnTo>
                      <a:lnTo>
                        <a:pt x="546" y="51"/>
                      </a:lnTo>
                      <a:lnTo>
                        <a:pt x="654" y="6"/>
                      </a:lnTo>
                      <a:lnTo>
                        <a:pt x="654" y="147"/>
                      </a:lnTo>
                      <a:lnTo>
                        <a:pt x="672" y="162"/>
                      </a:lnTo>
                      <a:lnTo>
                        <a:pt x="690" y="204"/>
                      </a:lnTo>
                      <a:lnTo>
                        <a:pt x="654" y="264"/>
                      </a:lnTo>
                      <a:lnTo>
                        <a:pt x="558" y="303"/>
                      </a:lnTo>
                      <a:lnTo>
                        <a:pt x="420" y="327"/>
                      </a:lnTo>
                      <a:lnTo>
                        <a:pt x="291" y="327"/>
                      </a:lnTo>
                      <a:lnTo>
                        <a:pt x="123" y="306"/>
                      </a:lnTo>
                      <a:lnTo>
                        <a:pt x="15" y="270"/>
                      </a:lnTo>
                      <a:lnTo>
                        <a:pt x="0" y="255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487" name="Freeform 39"/>
                <p:cNvSpPr>
                  <a:spLocks/>
                </p:cNvSpPr>
                <p:nvPr/>
              </p:nvSpPr>
              <p:spPr bwMode="auto">
                <a:xfrm>
                  <a:off x="4352" y="3460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" name="Group 40"/>
                <p:cNvGrpSpPr>
                  <a:grpSpLocks/>
                </p:cNvGrpSpPr>
                <p:nvPr/>
              </p:nvGrpSpPr>
              <p:grpSpPr bwMode="auto">
                <a:xfrm>
                  <a:off x="4320" y="3095"/>
                  <a:ext cx="726" cy="93"/>
                  <a:chOff x="1948" y="3088"/>
                  <a:chExt cx="726" cy="93"/>
                </a:xfrm>
              </p:grpSpPr>
              <p:sp>
                <p:nvSpPr>
                  <p:cNvPr id="232489" name="Freeform 41"/>
                  <p:cNvSpPr>
                    <a:spLocks/>
                  </p:cNvSpPr>
                  <p:nvPr/>
                </p:nvSpPr>
                <p:spPr bwMode="auto">
                  <a:xfrm>
                    <a:off x="1948" y="3088"/>
                    <a:ext cx="35" cy="93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7" y="16"/>
                      </a:cxn>
                      <a:cxn ang="0">
                        <a:pos x="1" y="32"/>
                      </a:cxn>
                      <a:cxn ang="0">
                        <a:pos x="1" y="48"/>
                      </a:cxn>
                      <a:cxn ang="0">
                        <a:pos x="7" y="66"/>
                      </a:cxn>
                      <a:cxn ang="0">
                        <a:pos x="19" y="80"/>
                      </a:cxn>
                      <a:cxn ang="0">
                        <a:pos x="33" y="88"/>
                      </a:cxn>
                      <a:cxn ang="0">
                        <a:pos x="29" y="50"/>
                      </a:cxn>
                    </a:cxnLst>
                    <a:rect l="0" t="0" r="r" b="b"/>
                    <a:pathLst>
                      <a:path w="35" h="93">
                        <a:moveTo>
                          <a:pt x="29" y="0"/>
                        </a:moveTo>
                        <a:cubicBezTo>
                          <a:pt x="20" y="5"/>
                          <a:pt x="12" y="11"/>
                          <a:pt x="7" y="16"/>
                        </a:cubicBezTo>
                        <a:cubicBezTo>
                          <a:pt x="2" y="21"/>
                          <a:pt x="2" y="27"/>
                          <a:pt x="1" y="32"/>
                        </a:cubicBezTo>
                        <a:cubicBezTo>
                          <a:pt x="0" y="37"/>
                          <a:pt x="0" y="42"/>
                          <a:pt x="1" y="48"/>
                        </a:cubicBezTo>
                        <a:cubicBezTo>
                          <a:pt x="2" y="54"/>
                          <a:pt x="4" y="61"/>
                          <a:pt x="7" y="66"/>
                        </a:cubicBezTo>
                        <a:cubicBezTo>
                          <a:pt x="10" y="71"/>
                          <a:pt x="15" y="76"/>
                          <a:pt x="19" y="80"/>
                        </a:cubicBezTo>
                        <a:cubicBezTo>
                          <a:pt x="23" y="84"/>
                          <a:pt x="31" y="93"/>
                          <a:pt x="33" y="88"/>
                        </a:cubicBezTo>
                        <a:cubicBezTo>
                          <a:pt x="35" y="83"/>
                          <a:pt x="32" y="66"/>
                          <a:pt x="29" y="50"/>
                        </a:cubicBezTo>
                      </a:path>
                    </a:pathLst>
                  </a:cu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32490" name="Freeform 42"/>
                  <p:cNvSpPr>
                    <a:spLocks/>
                  </p:cNvSpPr>
                  <p:nvPr/>
                </p:nvSpPr>
                <p:spPr bwMode="auto">
                  <a:xfrm>
                    <a:off x="2633" y="3088"/>
                    <a:ext cx="41" cy="92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7" y="18"/>
                      </a:cxn>
                      <a:cxn ang="0">
                        <a:pos x="41" y="32"/>
                      </a:cxn>
                      <a:cxn ang="0">
                        <a:pos x="35" y="56"/>
                      </a:cxn>
                      <a:cxn ang="0">
                        <a:pos x="23" y="76"/>
                      </a:cxn>
                      <a:cxn ang="0">
                        <a:pos x="1" y="88"/>
                      </a:cxn>
                      <a:cxn ang="0">
                        <a:pos x="15" y="52"/>
                      </a:cxn>
                      <a:cxn ang="0">
                        <a:pos x="15" y="30"/>
                      </a:cxn>
                    </a:cxnLst>
                    <a:rect l="0" t="0" r="r" b="b"/>
                    <a:pathLst>
                      <a:path w="41" h="92">
                        <a:moveTo>
                          <a:pt x="25" y="0"/>
                        </a:moveTo>
                        <a:cubicBezTo>
                          <a:pt x="29" y="6"/>
                          <a:pt x="34" y="13"/>
                          <a:pt x="37" y="18"/>
                        </a:cubicBezTo>
                        <a:cubicBezTo>
                          <a:pt x="40" y="23"/>
                          <a:pt x="41" y="26"/>
                          <a:pt x="41" y="32"/>
                        </a:cubicBezTo>
                        <a:cubicBezTo>
                          <a:pt x="41" y="38"/>
                          <a:pt x="38" y="49"/>
                          <a:pt x="35" y="56"/>
                        </a:cubicBezTo>
                        <a:cubicBezTo>
                          <a:pt x="32" y="63"/>
                          <a:pt x="29" y="71"/>
                          <a:pt x="23" y="76"/>
                        </a:cubicBezTo>
                        <a:cubicBezTo>
                          <a:pt x="17" y="81"/>
                          <a:pt x="2" y="92"/>
                          <a:pt x="1" y="88"/>
                        </a:cubicBezTo>
                        <a:cubicBezTo>
                          <a:pt x="0" y="84"/>
                          <a:pt x="13" y="62"/>
                          <a:pt x="15" y="52"/>
                        </a:cubicBezTo>
                        <a:cubicBezTo>
                          <a:pt x="17" y="42"/>
                          <a:pt x="16" y="36"/>
                          <a:pt x="15" y="30"/>
                        </a:cubicBezTo>
                      </a:path>
                    </a:pathLst>
                  </a:cu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" name="Group 43"/>
                <p:cNvGrpSpPr>
                  <a:grpSpLocks/>
                </p:cNvGrpSpPr>
                <p:nvPr/>
              </p:nvGrpSpPr>
              <p:grpSpPr bwMode="auto">
                <a:xfrm>
                  <a:off x="4320" y="2825"/>
                  <a:ext cx="726" cy="93"/>
                  <a:chOff x="1948" y="3088"/>
                  <a:chExt cx="726" cy="93"/>
                </a:xfrm>
              </p:grpSpPr>
              <p:sp>
                <p:nvSpPr>
                  <p:cNvPr id="232492" name="Freeform 44"/>
                  <p:cNvSpPr>
                    <a:spLocks/>
                  </p:cNvSpPr>
                  <p:nvPr/>
                </p:nvSpPr>
                <p:spPr bwMode="auto">
                  <a:xfrm>
                    <a:off x="1948" y="3088"/>
                    <a:ext cx="35" cy="93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7" y="16"/>
                      </a:cxn>
                      <a:cxn ang="0">
                        <a:pos x="1" y="32"/>
                      </a:cxn>
                      <a:cxn ang="0">
                        <a:pos x="1" y="48"/>
                      </a:cxn>
                      <a:cxn ang="0">
                        <a:pos x="7" y="66"/>
                      </a:cxn>
                      <a:cxn ang="0">
                        <a:pos x="19" y="80"/>
                      </a:cxn>
                      <a:cxn ang="0">
                        <a:pos x="33" y="88"/>
                      </a:cxn>
                      <a:cxn ang="0">
                        <a:pos x="29" y="50"/>
                      </a:cxn>
                    </a:cxnLst>
                    <a:rect l="0" t="0" r="r" b="b"/>
                    <a:pathLst>
                      <a:path w="35" h="93">
                        <a:moveTo>
                          <a:pt x="29" y="0"/>
                        </a:moveTo>
                        <a:cubicBezTo>
                          <a:pt x="20" y="5"/>
                          <a:pt x="12" y="11"/>
                          <a:pt x="7" y="16"/>
                        </a:cubicBezTo>
                        <a:cubicBezTo>
                          <a:pt x="2" y="21"/>
                          <a:pt x="2" y="27"/>
                          <a:pt x="1" y="32"/>
                        </a:cubicBezTo>
                        <a:cubicBezTo>
                          <a:pt x="0" y="37"/>
                          <a:pt x="0" y="42"/>
                          <a:pt x="1" y="48"/>
                        </a:cubicBezTo>
                        <a:cubicBezTo>
                          <a:pt x="2" y="54"/>
                          <a:pt x="4" y="61"/>
                          <a:pt x="7" y="66"/>
                        </a:cubicBezTo>
                        <a:cubicBezTo>
                          <a:pt x="10" y="71"/>
                          <a:pt x="15" y="76"/>
                          <a:pt x="19" y="80"/>
                        </a:cubicBezTo>
                        <a:cubicBezTo>
                          <a:pt x="23" y="84"/>
                          <a:pt x="31" y="93"/>
                          <a:pt x="33" y="88"/>
                        </a:cubicBezTo>
                        <a:cubicBezTo>
                          <a:pt x="35" y="83"/>
                          <a:pt x="32" y="66"/>
                          <a:pt x="29" y="50"/>
                        </a:cubicBezTo>
                      </a:path>
                    </a:pathLst>
                  </a:custGeom>
                  <a:solidFill>
                    <a:schemeClr val="bg2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32493" name="Freeform 45"/>
                  <p:cNvSpPr>
                    <a:spLocks/>
                  </p:cNvSpPr>
                  <p:nvPr/>
                </p:nvSpPr>
                <p:spPr bwMode="auto">
                  <a:xfrm>
                    <a:off x="2633" y="3088"/>
                    <a:ext cx="41" cy="92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7" y="18"/>
                      </a:cxn>
                      <a:cxn ang="0">
                        <a:pos x="41" y="32"/>
                      </a:cxn>
                      <a:cxn ang="0">
                        <a:pos x="35" y="56"/>
                      </a:cxn>
                      <a:cxn ang="0">
                        <a:pos x="23" y="76"/>
                      </a:cxn>
                      <a:cxn ang="0">
                        <a:pos x="1" y="88"/>
                      </a:cxn>
                      <a:cxn ang="0">
                        <a:pos x="15" y="52"/>
                      </a:cxn>
                      <a:cxn ang="0">
                        <a:pos x="15" y="30"/>
                      </a:cxn>
                    </a:cxnLst>
                    <a:rect l="0" t="0" r="r" b="b"/>
                    <a:pathLst>
                      <a:path w="41" h="92">
                        <a:moveTo>
                          <a:pt x="25" y="0"/>
                        </a:moveTo>
                        <a:cubicBezTo>
                          <a:pt x="29" y="6"/>
                          <a:pt x="34" y="13"/>
                          <a:pt x="37" y="18"/>
                        </a:cubicBezTo>
                        <a:cubicBezTo>
                          <a:pt x="40" y="23"/>
                          <a:pt x="41" y="26"/>
                          <a:pt x="41" y="32"/>
                        </a:cubicBezTo>
                        <a:cubicBezTo>
                          <a:pt x="41" y="38"/>
                          <a:pt x="38" y="49"/>
                          <a:pt x="35" y="56"/>
                        </a:cubicBezTo>
                        <a:cubicBezTo>
                          <a:pt x="32" y="63"/>
                          <a:pt x="29" y="71"/>
                          <a:pt x="23" y="76"/>
                        </a:cubicBezTo>
                        <a:cubicBezTo>
                          <a:pt x="17" y="81"/>
                          <a:pt x="2" y="92"/>
                          <a:pt x="1" y="88"/>
                        </a:cubicBezTo>
                        <a:cubicBezTo>
                          <a:pt x="0" y="84"/>
                          <a:pt x="13" y="62"/>
                          <a:pt x="15" y="52"/>
                        </a:cubicBezTo>
                        <a:cubicBezTo>
                          <a:pt x="17" y="42"/>
                          <a:pt x="16" y="36"/>
                          <a:pt x="15" y="30"/>
                        </a:cubicBezTo>
                      </a:path>
                    </a:pathLst>
                  </a:custGeom>
                  <a:solidFill>
                    <a:schemeClr val="bg2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232494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4386" y="2999"/>
                  <a:ext cx="618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latin typeface="Arial" pitchFamily="34" charset="0"/>
                      <a:cs typeface="Arial" pitchFamily="34" charset="0"/>
                    </a:rPr>
                    <a:t>Non-Net</a:t>
                  </a:r>
                </a:p>
              </p:txBody>
            </p:sp>
            <p:sp>
              <p:nvSpPr>
                <p:cNvPr id="232495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4372" y="3251"/>
                  <a:ext cx="646" cy="2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Non-Res</a:t>
                  </a:r>
                </a:p>
              </p:txBody>
            </p:sp>
            <p:sp>
              <p:nvSpPr>
                <p:cNvPr id="232496" name="Freeform 48"/>
                <p:cNvSpPr>
                  <a:spLocks/>
                </p:cNvSpPr>
                <p:nvPr/>
              </p:nvSpPr>
              <p:spPr bwMode="auto">
                <a:xfrm>
                  <a:off x="4346" y="3199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497" name="Freeform 49" descr="20%"/>
                <p:cNvSpPr>
                  <a:spLocks/>
                </p:cNvSpPr>
                <p:nvPr/>
              </p:nvSpPr>
              <p:spPr bwMode="auto">
                <a:xfrm>
                  <a:off x="4323" y="2481"/>
                  <a:ext cx="612" cy="477"/>
                </a:xfrm>
                <a:custGeom>
                  <a:avLst/>
                  <a:gdLst/>
                  <a:ahLst/>
                  <a:cxnLst>
                    <a:cxn ang="0">
                      <a:pos x="543" y="456"/>
                    </a:cxn>
                    <a:cxn ang="0">
                      <a:pos x="543" y="222"/>
                    </a:cxn>
                    <a:cxn ang="0">
                      <a:pos x="612" y="30"/>
                    </a:cxn>
                    <a:cxn ang="0">
                      <a:pos x="573" y="18"/>
                    </a:cxn>
                    <a:cxn ang="0">
                      <a:pos x="501" y="9"/>
                    </a:cxn>
                    <a:cxn ang="0">
                      <a:pos x="426" y="0"/>
                    </a:cxn>
                    <a:cxn ang="0">
                      <a:pos x="324" y="0"/>
                    </a:cxn>
                    <a:cxn ang="0">
                      <a:pos x="255" y="3"/>
                    </a:cxn>
                    <a:cxn ang="0">
                      <a:pos x="189" y="9"/>
                    </a:cxn>
                    <a:cxn ang="0">
                      <a:pos x="108" y="24"/>
                    </a:cxn>
                    <a:cxn ang="0">
                      <a:pos x="48" y="57"/>
                    </a:cxn>
                    <a:cxn ang="0">
                      <a:pos x="27" y="66"/>
                    </a:cxn>
                    <a:cxn ang="0">
                      <a:pos x="0" y="99"/>
                    </a:cxn>
                    <a:cxn ang="0">
                      <a:pos x="3" y="120"/>
                    </a:cxn>
                    <a:cxn ang="0">
                      <a:pos x="33" y="165"/>
                    </a:cxn>
                    <a:cxn ang="0">
                      <a:pos x="51" y="174"/>
                    </a:cxn>
                    <a:cxn ang="0">
                      <a:pos x="51" y="216"/>
                    </a:cxn>
                    <a:cxn ang="0">
                      <a:pos x="42" y="402"/>
                    </a:cxn>
                    <a:cxn ang="0">
                      <a:pos x="111" y="429"/>
                    </a:cxn>
                    <a:cxn ang="0">
                      <a:pos x="210" y="465"/>
                    </a:cxn>
                    <a:cxn ang="0">
                      <a:pos x="303" y="474"/>
                    </a:cxn>
                    <a:cxn ang="0">
                      <a:pos x="366" y="474"/>
                    </a:cxn>
                    <a:cxn ang="0">
                      <a:pos x="435" y="477"/>
                    </a:cxn>
                    <a:cxn ang="0">
                      <a:pos x="543" y="456"/>
                    </a:cxn>
                  </a:cxnLst>
                  <a:rect l="0" t="0" r="r" b="b"/>
                  <a:pathLst>
                    <a:path w="612" h="477">
                      <a:moveTo>
                        <a:pt x="543" y="456"/>
                      </a:moveTo>
                      <a:lnTo>
                        <a:pt x="543" y="222"/>
                      </a:lnTo>
                      <a:lnTo>
                        <a:pt x="612" y="30"/>
                      </a:lnTo>
                      <a:lnTo>
                        <a:pt x="573" y="18"/>
                      </a:lnTo>
                      <a:lnTo>
                        <a:pt x="501" y="9"/>
                      </a:lnTo>
                      <a:lnTo>
                        <a:pt x="426" y="0"/>
                      </a:lnTo>
                      <a:lnTo>
                        <a:pt x="324" y="0"/>
                      </a:lnTo>
                      <a:lnTo>
                        <a:pt x="255" y="3"/>
                      </a:lnTo>
                      <a:lnTo>
                        <a:pt x="189" y="9"/>
                      </a:lnTo>
                      <a:lnTo>
                        <a:pt x="108" y="24"/>
                      </a:lnTo>
                      <a:lnTo>
                        <a:pt x="48" y="57"/>
                      </a:lnTo>
                      <a:lnTo>
                        <a:pt x="27" y="66"/>
                      </a:lnTo>
                      <a:lnTo>
                        <a:pt x="0" y="99"/>
                      </a:lnTo>
                      <a:lnTo>
                        <a:pt x="3" y="120"/>
                      </a:lnTo>
                      <a:lnTo>
                        <a:pt x="33" y="165"/>
                      </a:lnTo>
                      <a:lnTo>
                        <a:pt x="51" y="174"/>
                      </a:lnTo>
                      <a:lnTo>
                        <a:pt x="51" y="216"/>
                      </a:lnTo>
                      <a:lnTo>
                        <a:pt x="42" y="402"/>
                      </a:lnTo>
                      <a:lnTo>
                        <a:pt x="111" y="429"/>
                      </a:lnTo>
                      <a:lnTo>
                        <a:pt x="210" y="465"/>
                      </a:lnTo>
                      <a:lnTo>
                        <a:pt x="303" y="474"/>
                      </a:lnTo>
                      <a:lnTo>
                        <a:pt x="366" y="474"/>
                      </a:lnTo>
                      <a:lnTo>
                        <a:pt x="435" y="477"/>
                      </a:lnTo>
                      <a:lnTo>
                        <a:pt x="543" y="456"/>
                      </a:lnTo>
                      <a:close/>
                    </a:path>
                  </a:pathLst>
                </a:custGeom>
                <a:pattFill prst="pct20">
                  <a:fgClr>
                    <a:schemeClr val="tx1"/>
                  </a:fgClr>
                  <a:bgClr>
                    <a:srgbClr val="FFFF00"/>
                  </a:bgClr>
                </a:patt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498" name="Freeform 50"/>
                <p:cNvSpPr>
                  <a:spLocks/>
                </p:cNvSpPr>
                <p:nvPr/>
              </p:nvSpPr>
              <p:spPr bwMode="auto">
                <a:xfrm>
                  <a:off x="4334" y="2650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499" name="Freeform 51"/>
                <p:cNvSpPr>
                  <a:spLocks/>
                </p:cNvSpPr>
                <p:nvPr/>
              </p:nvSpPr>
              <p:spPr bwMode="auto">
                <a:xfrm flipV="1">
                  <a:off x="4337" y="2470"/>
                  <a:ext cx="67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1" y="36"/>
                    </a:cxn>
                    <a:cxn ang="0">
                      <a:pos x="183" y="66"/>
                    </a:cxn>
                    <a:cxn ang="0">
                      <a:pos x="285" y="75"/>
                    </a:cxn>
                    <a:cxn ang="0">
                      <a:pos x="423" y="75"/>
                    </a:cxn>
                    <a:cxn ang="0">
                      <a:pos x="537" y="57"/>
                    </a:cxn>
                    <a:cxn ang="0">
                      <a:pos x="672" y="12"/>
                    </a:cxn>
                  </a:cxnLst>
                  <a:rect l="0" t="0" r="r" b="b"/>
                  <a:pathLst>
                    <a:path w="672" h="78">
                      <a:moveTo>
                        <a:pt x="0" y="0"/>
                      </a:moveTo>
                      <a:cubicBezTo>
                        <a:pt x="25" y="12"/>
                        <a:pt x="50" y="25"/>
                        <a:pt x="81" y="36"/>
                      </a:cubicBezTo>
                      <a:cubicBezTo>
                        <a:pt x="112" y="47"/>
                        <a:pt x="149" y="60"/>
                        <a:pt x="183" y="66"/>
                      </a:cubicBezTo>
                      <a:cubicBezTo>
                        <a:pt x="217" y="72"/>
                        <a:pt x="245" y="74"/>
                        <a:pt x="285" y="75"/>
                      </a:cubicBezTo>
                      <a:cubicBezTo>
                        <a:pt x="325" y="76"/>
                        <a:pt x="381" y="78"/>
                        <a:pt x="423" y="75"/>
                      </a:cubicBezTo>
                      <a:cubicBezTo>
                        <a:pt x="465" y="72"/>
                        <a:pt x="496" y="67"/>
                        <a:pt x="537" y="57"/>
                      </a:cubicBezTo>
                      <a:cubicBezTo>
                        <a:pt x="578" y="47"/>
                        <a:pt x="625" y="29"/>
                        <a:pt x="672" y="12"/>
                      </a:cubicBezTo>
                    </a:path>
                  </a:pathLst>
                </a:custGeom>
                <a:noFill/>
                <a:ln w="28575" cmpd="sng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500" name="Line 52"/>
                <p:cNvSpPr>
                  <a:spLocks noChangeShapeType="1"/>
                </p:cNvSpPr>
                <p:nvPr/>
              </p:nvSpPr>
              <p:spPr bwMode="auto">
                <a:xfrm>
                  <a:off x="5012" y="2665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501" name="Line 53"/>
                <p:cNvSpPr>
                  <a:spLocks noChangeShapeType="1"/>
                </p:cNvSpPr>
                <p:nvPr/>
              </p:nvSpPr>
              <p:spPr bwMode="auto">
                <a:xfrm>
                  <a:off x="4358" y="2674"/>
                  <a:ext cx="0" cy="777"/>
                </a:xfrm>
                <a:prstGeom prst="line">
                  <a:avLst/>
                </a:prstGeom>
                <a:noFill/>
                <a:ln w="28575">
                  <a:solidFill>
                    <a:srgbClr val="724C26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232502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4343" y="2496"/>
                  <a:ext cx="526" cy="4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600" b="1" dirty="0">
                      <a:latin typeface="Arial" pitchFamily="34" charset="0"/>
                      <a:cs typeface="Arial" pitchFamily="34" charset="0"/>
                    </a:rPr>
                    <a:t>Solid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sz="1600" b="1" dirty="0">
                      <a:latin typeface="Arial" pitchFamily="34" charset="0"/>
                      <a:cs typeface="Arial" pitchFamily="34" charset="0"/>
                    </a:rPr>
                    <a:t>Grains</a:t>
                  </a:r>
                </a:p>
              </p:txBody>
            </p:sp>
            <p:sp>
              <p:nvSpPr>
                <p:cNvPr id="232503" name="Text Box 55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4687" y="2619"/>
                  <a:ext cx="475" cy="2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sz="1600" b="1" dirty="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rPr>
                    <a:t>Pores</a:t>
                  </a:r>
                </a:p>
              </p:txBody>
            </p:sp>
          </p:grpSp>
        </p:grpSp>
        <p:sp>
          <p:nvSpPr>
            <p:cNvPr id="232504" name="Freeform 56"/>
            <p:cNvSpPr>
              <a:spLocks/>
            </p:cNvSpPr>
            <p:nvPr/>
          </p:nvSpPr>
          <p:spPr bwMode="auto">
            <a:xfrm>
              <a:off x="7391400" y="2259013"/>
              <a:ext cx="1066800" cy="123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28575" cmpd="sng">
              <a:solidFill>
                <a:srgbClr val="724C2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2505" name="Freeform 57"/>
            <p:cNvSpPr>
              <a:spLocks/>
            </p:cNvSpPr>
            <p:nvPr/>
          </p:nvSpPr>
          <p:spPr bwMode="auto">
            <a:xfrm>
              <a:off x="7424738" y="2178050"/>
              <a:ext cx="1019175" cy="138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36"/>
                </a:cxn>
                <a:cxn ang="0">
                  <a:pos x="183" y="66"/>
                </a:cxn>
                <a:cxn ang="0">
                  <a:pos x="285" y="75"/>
                </a:cxn>
                <a:cxn ang="0">
                  <a:pos x="423" y="75"/>
                </a:cxn>
                <a:cxn ang="0">
                  <a:pos x="537" y="57"/>
                </a:cxn>
                <a:cxn ang="0">
                  <a:pos x="672" y="12"/>
                </a:cxn>
              </a:cxnLst>
              <a:rect l="0" t="0" r="r" b="b"/>
              <a:pathLst>
                <a:path w="672" h="78">
                  <a:moveTo>
                    <a:pt x="0" y="0"/>
                  </a:moveTo>
                  <a:cubicBezTo>
                    <a:pt x="25" y="12"/>
                    <a:pt x="50" y="25"/>
                    <a:pt x="81" y="36"/>
                  </a:cubicBezTo>
                  <a:cubicBezTo>
                    <a:pt x="112" y="47"/>
                    <a:pt x="149" y="60"/>
                    <a:pt x="183" y="66"/>
                  </a:cubicBezTo>
                  <a:cubicBezTo>
                    <a:pt x="217" y="72"/>
                    <a:pt x="245" y="74"/>
                    <a:pt x="285" y="75"/>
                  </a:cubicBezTo>
                  <a:cubicBezTo>
                    <a:pt x="325" y="76"/>
                    <a:pt x="381" y="78"/>
                    <a:pt x="423" y="75"/>
                  </a:cubicBezTo>
                  <a:cubicBezTo>
                    <a:pt x="465" y="72"/>
                    <a:pt x="496" y="67"/>
                    <a:pt x="537" y="57"/>
                  </a:cubicBezTo>
                  <a:cubicBezTo>
                    <a:pt x="578" y="47"/>
                    <a:pt x="625" y="29"/>
                    <a:pt x="672" y="12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ransition xmlns:p14="http://schemas.microsoft.com/office/powerpoint/2010/main">
    <p:pull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58766</TotalTime>
  <Words>710</Words>
  <Application>Microsoft Macintosh PowerPoint</Application>
  <PresentationFormat>On-screen Show (4:3)</PresentationFormat>
  <Paragraphs>195</Paragraphs>
  <Slides>13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Petroleum Geology &amp; Geophysics</vt:lpstr>
      <vt:lpstr>Outline</vt:lpstr>
      <vt:lpstr>Estimated Ultimate Recovery</vt:lpstr>
      <vt:lpstr>For Example</vt:lpstr>
      <vt:lpstr>Estimated Ultimate Recovery</vt:lpstr>
      <vt:lpstr>Obtaining HC in Place</vt:lpstr>
      <vt:lpstr>Total Rock Volume</vt:lpstr>
      <vt:lpstr>Reservoir Rock Volume</vt:lpstr>
      <vt:lpstr>Pore Volume</vt:lpstr>
      <vt:lpstr>Hydrocarbon Volume</vt:lpstr>
      <vt:lpstr>Recoverable HC</vt:lpstr>
      <vt:lpstr>Time for an Exercise</vt:lpstr>
      <vt:lpstr>Lecture 30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285</cp:revision>
  <cp:lastPrinted>2015-02-26T18:22:03Z</cp:lastPrinted>
  <dcterms:created xsi:type="dcterms:W3CDTF">2001-11-20T13:29:42Z</dcterms:created>
  <dcterms:modified xsi:type="dcterms:W3CDTF">2017-04-12T17:55:28Z</dcterms:modified>
</cp:coreProperties>
</file>